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notesMasterIdLst>
    <p:notesMasterId r:id="rId12"/>
  </p:notesMasterIdLst>
  <p:sldIdLst>
    <p:sldId id="256" r:id="rId5"/>
    <p:sldId id="301" r:id="rId6"/>
    <p:sldId id="285" r:id="rId7"/>
    <p:sldId id="310" r:id="rId8"/>
    <p:sldId id="311" r:id="rId9"/>
    <p:sldId id="313" r:id="rId10"/>
    <p:sldId id="312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1DA"/>
    <a:srgbClr val="00AAE6"/>
    <a:srgbClr val="BBE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9" autoAdjust="0"/>
    <p:restoredTop sz="92846" autoAdjust="0"/>
  </p:normalViewPr>
  <p:slideViewPr>
    <p:cSldViewPr snapToGrid="0">
      <p:cViewPr varScale="1">
        <p:scale>
          <a:sx n="104" d="100"/>
          <a:sy n="104" d="100"/>
        </p:scale>
        <p:origin x="972" y="72"/>
      </p:cViewPr>
      <p:guideLst/>
    </p:cSldViewPr>
  </p:slideViewPr>
  <p:outlineViewPr>
    <p:cViewPr>
      <p:scale>
        <a:sx n="33" d="100"/>
        <a:sy n="33" d="100"/>
      </p:scale>
      <p:origin x="0" y="-424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81" d="100"/>
          <a:sy n="81" d="100"/>
        </p:scale>
        <p:origin x="2528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EF54B-89A0-4D79-8789-F27A0A648965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8F43B-2871-463A-AD9E-8FFEE86A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3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8F43B-2871-463A-AD9E-8FFEE86A9B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65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Content from Lucas’ NVIT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8F43B-2871-463A-AD9E-8FFEE86A9B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152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8F43B-2871-463A-AD9E-8FFEE86A9B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8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8F43B-2871-463A-AD9E-8FFEE86A9B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83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8F43B-2871-463A-AD9E-8FFEE86A9B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67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8F43B-2871-463A-AD9E-8FFEE86A9B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6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8F43B-2871-463A-AD9E-8FFEE86A9B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1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(with CC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175" y="729540"/>
            <a:ext cx="6018810" cy="1790700"/>
          </a:xfrm>
        </p:spPr>
        <p:txBody>
          <a:bodyPr anchor="b">
            <a:normAutofit/>
          </a:bodyPr>
          <a:lstStyle>
            <a:lvl1pPr algn="l">
              <a:defRPr sz="4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8175" y="2535448"/>
            <a:ext cx="6107822" cy="541821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B51E90-7590-46B2-B8FE-B5A8C21828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174" y="3230274"/>
            <a:ext cx="3914199" cy="1214535"/>
          </a:xfrm>
        </p:spPr>
        <p:txBody>
          <a:bodyPr>
            <a:normAutofit/>
          </a:bodyPr>
          <a:lstStyle>
            <a:lvl1pPr marL="0" indent="0">
              <a:buNone/>
              <a:defRPr sz="1300"/>
            </a:lvl1pPr>
          </a:lstStyle>
          <a:p>
            <a:pPr lvl="0"/>
            <a:r>
              <a:rPr lang="en-US" dirty="0"/>
              <a:t>Presenter Info</a:t>
            </a:r>
          </a:p>
        </p:txBody>
      </p:sp>
    </p:spTree>
    <p:extLst>
      <p:ext uri="{BB962C8B-B14F-4D97-AF65-F5344CB8AC3E}">
        <p14:creationId xmlns:p14="http://schemas.microsoft.com/office/powerpoint/2010/main" val="27263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004957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091927"/>
            <a:ext cx="6858000" cy="1807719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urple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004957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091927"/>
            <a:ext cx="6858000" cy="1807719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Slide - Center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120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937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with Copy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27455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28650" y="4374258"/>
            <a:ext cx="7886700" cy="435130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US" dirty="0"/>
              <a:t>Copyright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4308778"/>
            <a:ext cx="9144000" cy="0"/>
          </a:xfrm>
          <a:prstGeom prst="line">
            <a:avLst/>
          </a:prstGeom>
          <a:ln w="15875">
            <a:solidFill>
              <a:srgbClr val="00A1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DCAF5-5895-4C92-9C5D-DE07AC6E835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34ED3-E5DD-4F4A-B57E-13A89A966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5" r:id="rId2"/>
    <p:sldLayoutId id="2147483703" r:id="rId3"/>
    <p:sldLayoutId id="2147483688" r:id="rId4"/>
    <p:sldLayoutId id="2147483702" r:id="rId5"/>
    <p:sldLayoutId id="2147483678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ollection.bccampus.ca/course-packs/intermediate-level-math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ollection.bccampus.ca/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ccampus.ca/subscrib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hyperlink" Target="https://libretexts.or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gov.bc.ca/gov/content/education-training/post-secondary-education/institution-resources-administration/digital-learning-strateg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BB4890-3597-41C2-AE40-41BBE1D5E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174" y="1330958"/>
            <a:ext cx="6018810" cy="1790700"/>
          </a:xfrm>
        </p:spPr>
        <p:txBody>
          <a:bodyPr/>
          <a:lstStyle/>
          <a:p>
            <a:r>
              <a:rPr lang="en-CA" dirty="0"/>
              <a:t>Math &amp; Stats Articulation Meeting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060A2-FE8A-4C81-969A-D978DB8AA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CA" dirty="0"/>
              <a:t>Clint Lalonde</a:t>
            </a:r>
          </a:p>
          <a:p>
            <a:r>
              <a:rPr lang="en-US" dirty="0"/>
              <a:t>B</a:t>
            </a:r>
            <a:r>
              <a:rPr lang="en-CA" dirty="0" err="1"/>
              <a:t>Ccampus</a:t>
            </a:r>
            <a:endParaRPr lang="en-CA" dirty="0"/>
          </a:p>
          <a:p>
            <a:r>
              <a:rPr lang="en-CA" dirty="0"/>
              <a:t>clalonde@bccampus.ca</a:t>
            </a:r>
          </a:p>
          <a:p>
            <a:r>
              <a:rPr lang="en-CA" dirty="0"/>
              <a:t>May 16,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10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New open math resource</a:t>
            </a:r>
          </a:p>
          <a:p>
            <a:r>
              <a:rPr lang="en-CA" dirty="0"/>
              <a:t>New open textbook collection site</a:t>
            </a:r>
          </a:p>
          <a:p>
            <a:r>
              <a:rPr lang="en-CA" dirty="0" err="1"/>
              <a:t>LibreText</a:t>
            </a:r>
            <a:r>
              <a:rPr lang="en-CA" dirty="0"/>
              <a:t> pilot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77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Open Math Resource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br>
              <a:rPr lang="en-CA" dirty="0"/>
            </a:br>
            <a:endParaRPr lang="en-US" dirty="0"/>
          </a:p>
        </p:txBody>
      </p:sp>
      <p:pic>
        <p:nvPicPr>
          <p:cNvPr id="2" name="Picture 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1E270D6-39E6-584B-CCCD-BDA313488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22" y="1084587"/>
            <a:ext cx="7800355" cy="32956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EC4C01-02E7-7DE3-7D54-7FE83BB2FB11}"/>
              </a:ext>
            </a:extLst>
          </p:cNvPr>
          <p:cNvSpPr txBox="1"/>
          <p:nvPr/>
        </p:nvSpPr>
        <p:spPr>
          <a:xfrm>
            <a:off x="1524437" y="4304981"/>
            <a:ext cx="714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hlinkClick r:id="rId4"/>
              </a:rPr>
              <a:t>https://collection.bccampus.ca/course-packs/intermediate-level-math/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84421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Open Collection Site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br>
              <a:rPr lang="en-CA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12923A-EE21-486B-884C-B49FA9CC0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99" y="1575001"/>
            <a:ext cx="4181231" cy="2714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ADCA65-C02C-7303-3AD1-31FFF13F1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70465"/>
            <a:ext cx="4290217" cy="2714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CF5C30-B40F-F58F-FD34-7E1B76FDE607}"/>
              </a:ext>
            </a:extLst>
          </p:cNvPr>
          <p:cNvSpPr txBox="1"/>
          <p:nvPr/>
        </p:nvSpPr>
        <p:spPr>
          <a:xfrm>
            <a:off x="348343" y="1108363"/>
            <a:ext cx="139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Old site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D83F13-6BC7-A1EE-26AC-0DB4E749EDA6}"/>
              </a:ext>
            </a:extLst>
          </p:cNvPr>
          <p:cNvSpPr txBox="1"/>
          <p:nvPr/>
        </p:nvSpPr>
        <p:spPr>
          <a:xfrm>
            <a:off x="4572000" y="1108363"/>
            <a:ext cx="139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New site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9F5F9B-994D-D366-1D1C-F2845E459DB2}"/>
              </a:ext>
            </a:extLst>
          </p:cNvPr>
          <p:cNvSpPr txBox="1"/>
          <p:nvPr/>
        </p:nvSpPr>
        <p:spPr>
          <a:xfrm>
            <a:off x="153813" y="4374345"/>
            <a:ext cx="4339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open.bccampus.ca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5FD48A-2FED-3A5D-2699-AAD3A46ACB6D}"/>
              </a:ext>
            </a:extLst>
          </p:cNvPr>
          <p:cNvSpPr txBox="1"/>
          <p:nvPr/>
        </p:nvSpPr>
        <p:spPr>
          <a:xfrm>
            <a:off x="4523016" y="4374345"/>
            <a:ext cx="4339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5"/>
              </a:rPr>
              <a:t>collection.bccampus.ca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49220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LibreTexts</a:t>
            </a:r>
            <a:r>
              <a:rPr lang="en-US" dirty="0"/>
              <a:t> Pilot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br>
              <a:rPr lang="en-CA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D83F13-6BC7-A1EE-26AC-0DB4E749EDA6}"/>
              </a:ext>
            </a:extLst>
          </p:cNvPr>
          <p:cNvSpPr txBox="1"/>
          <p:nvPr/>
        </p:nvSpPr>
        <p:spPr>
          <a:xfrm>
            <a:off x="4572000" y="1108363"/>
            <a:ext cx="39433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Grants to instructors to pilot </a:t>
            </a:r>
            <a:r>
              <a:rPr lang="en-CA" dirty="0" err="1"/>
              <a:t>LibreTexts</a:t>
            </a:r>
            <a:r>
              <a:rPr lang="en-CA" dirty="0"/>
              <a:t> in their class</a:t>
            </a:r>
          </a:p>
          <a:p>
            <a:endParaRPr lang="en-CA" dirty="0"/>
          </a:p>
          <a:p>
            <a:r>
              <a:rPr lang="en-CA" dirty="0"/>
              <a:t>CFP – June 2023</a:t>
            </a:r>
          </a:p>
          <a:p>
            <a:r>
              <a:rPr lang="en-CA" dirty="0"/>
              <a:t>Grants awarded – August 2023</a:t>
            </a:r>
          </a:p>
          <a:p>
            <a:r>
              <a:rPr lang="en-CA" dirty="0"/>
              <a:t>Pilot Winter (Jan-April) 2024 term</a:t>
            </a:r>
          </a:p>
          <a:p>
            <a:endParaRPr lang="en-CA" dirty="0"/>
          </a:p>
          <a:p>
            <a:r>
              <a:rPr lang="en-CA" dirty="0"/>
              <a:t>Details will be released via BCcampus newsletter. Subscribe at </a:t>
            </a:r>
            <a:r>
              <a:rPr lang="en-CA" dirty="0">
                <a:hlinkClick r:id="rId3"/>
              </a:rPr>
              <a:t>BCcampus.ca/subscribe</a:t>
            </a:r>
            <a:r>
              <a:rPr lang="en-CA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9F5F9B-994D-D366-1D1C-F2845E459DB2}"/>
              </a:ext>
            </a:extLst>
          </p:cNvPr>
          <p:cNvSpPr txBox="1"/>
          <p:nvPr/>
        </p:nvSpPr>
        <p:spPr>
          <a:xfrm>
            <a:off x="153813" y="4374345"/>
            <a:ext cx="4339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4"/>
              </a:rPr>
              <a:t>Libretexts.org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3D2870-78F1-265F-D8E3-C310F82877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783" y="1108250"/>
            <a:ext cx="3746199" cy="316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81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B.C Digital Learning Strategy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br>
              <a:rPr lang="en-CA" dirty="0"/>
            </a:b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9F5F9B-994D-D366-1D1C-F2845E459DB2}"/>
              </a:ext>
            </a:extLst>
          </p:cNvPr>
          <p:cNvSpPr txBox="1"/>
          <p:nvPr/>
        </p:nvSpPr>
        <p:spPr>
          <a:xfrm>
            <a:off x="1323278" y="4467738"/>
            <a:ext cx="80205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>
                <a:hlinkClick r:id="rId3"/>
              </a:rPr>
              <a:t>https://www2.gov.bc.ca/gov/content/education-training/post-secondary-education/institution-resources-administration/digital-learning-strategy</a:t>
            </a:r>
            <a:endParaRPr lang="en-CA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8AC9C1-E28A-6AAB-B6E8-F6F1C752714D}"/>
              </a:ext>
            </a:extLst>
          </p:cNvPr>
          <p:cNvSpPr txBox="1"/>
          <p:nvPr/>
        </p:nvSpPr>
        <p:spPr>
          <a:xfrm>
            <a:off x="1773569" y="1369219"/>
            <a:ext cx="595280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“The Digital Learning Strategy outlines strategic priorities, recommended actions, guidance and resources to support the post-secondary system with digital learning in B.C. The strategy was developed by the Digital Learning Advisory Committee, a collaborative effort between the Ministry of Post-Secondary Education and Future Skills and subject-matter experts from across B.C.’s post-secondary system.”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33203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BB4890-3597-41C2-AE40-41BBE1D5E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174" y="1330958"/>
            <a:ext cx="6018810" cy="1790700"/>
          </a:xfrm>
        </p:spPr>
        <p:txBody>
          <a:bodyPr/>
          <a:lstStyle/>
          <a:p>
            <a:r>
              <a:rPr lang="en-CA" dirty="0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060A2-FE8A-4C81-969A-D978DB8AA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CA" dirty="0"/>
              <a:t>Clint Lalonde</a:t>
            </a:r>
          </a:p>
          <a:p>
            <a:r>
              <a:rPr lang="en-US" dirty="0"/>
              <a:t>B</a:t>
            </a:r>
            <a:r>
              <a:rPr lang="en-CA" dirty="0" err="1"/>
              <a:t>Ccampus</a:t>
            </a:r>
            <a:endParaRPr lang="en-CA" dirty="0"/>
          </a:p>
          <a:p>
            <a:r>
              <a:rPr lang="en-CA" dirty="0"/>
              <a:t>clalonde@bccampus.ca</a:t>
            </a:r>
          </a:p>
          <a:p>
            <a:r>
              <a:rPr lang="en-CA" dirty="0"/>
              <a:t>May 16,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619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10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D106AE6FEDF14B88990C888A30D276" ma:contentTypeVersion="2" ma:contentTypeDescription="Create a new document." ma:contentTypeScope="" ma:versionID="0aaf594654a200d9a469bb63b73c0691">
  <xsd:schema xmlns:xsd="http://www.w3.org/2001/XMLSchema" xmlns:xs="http://www.w3.org/2001/XMLSchema" xmlns:p="http://schemas.microsoft.com/office/2006/metadata/properties" xmlns:ns2="aaf8254d-712f-4d14-a9e3-69b0167947b6" targetNamespace="http://schemas.microsoft.com/office/2006/metadata/properties" ma:root="true" ma:fieldsID="7c75890d251c6f21aa3baa7dc3358cc1" ns2:_="">
    <xsd:import namespace="aaf8254d-712f-4d14-a9e3-69b0167947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f8254d-712f-4d14-a9e3-69b0167947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64CFB1-C6BB-4160-A76C-C82C56A17DCE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aaf8254d-712f-4d14-a9e3-69b0167947b6"/>
    <ds:schemaRef ds:uri="http://purl.org/dc/dcmitype/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F04F684-01DE-475E-89D5-EC4359ACF7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f8254d-712f-4d14-a9e3-69b0167947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27571A-3828-4044-BC50-31D484640B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1911</TotalTime>
  <Words>232</Words>
  <Application>Microsoft Office PowerPoint</Application>
  <PresentationFormat>On-screen Show (16:9)</PresentationFormat>
  <Paragraphs>45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Math &amp; Stats Articulation Meeting</vt:lpstr>
      <vt:lpstr>Updates</vt:lpstr>
      <vt:lpstr>New Open Math Resource</vt:lpstr>
      <vt:lpstr>New Open Collection Site</vt:lpstr>
      <vt:lpstr>LibreTexts Pilot</vt:lpstr>
      <vt:lpstr>B.C Digital Learning Strategy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&amp; Stats Articulation</dc:title>
  <dc:creator>Josie Gray</dc:creator>
  <cp:lastModifiedBy>Clint Lalonde</cp:lastModifiedBy>
  <cp:revision>45</cp:revision>
  <dcterms:created xsi:type="dcterms:W3CDTF">2019-05-27T21:54:05Z</dcterms:created>
  <dcterms:modified xsi:type="dcterms:W3CDTF">2023-05-16T18:24:16Z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0x010100D6D106AE6FEDF14B88990C888A30D276</vt:lpwstr>
  </property>
</Properties>
</file>