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701" r:id="rId3"/>
    <p:sldMasterId id="2147483716" r:id="rId4"/>
    <p:sldMasterId id="2147483728" r:id="rId5"/>
  </p:sldMasterIdLst>
  <p:notesMasterIdLst>
    <p:notesMasterId r:id="rId23"/>
  </p:notesMasterIdLst>
  <p:handoutMasterIdLst>
    <p:handoutMasterId r:id="rId24"/>
  </p:handoutMasterIdLst>
  <p:sldIdLst>
    <p:sldId id="359" r:id="rId6"/>
    <p:sldId id="353" r:id="rId7"/>
    <p:sldId id="373" r:id="rId8"/>
    <p:sldId id="364" r:id="rId9"/>
    <p:sldId id="347" r:id="rId10"/>
    <p:sldId id="533" r:id="rId11"/>
    <p:sldId id="534" r:id="rId12"/>
    <p:sldId id="547" r:id="rId13"/>
    <p:sldId id="386" r:id="rId14"/>
    <p:sldId id="371" r:id="rId15"/>
    <p:sldId id="391" r:id="rId16"/>
    <p:sldId id="392" r:id="rId17"/>
    <p:sldId id="394" r:id="rId18"/>
    <p:sldId id="375" r:id="rId19"/>
    <p:sldId id="338" r:id="rId20"/>
    <p:sldId id="344" r:id="rId21"/>
    <p:sldId id="548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rron, Shona EDUC:EX" initials="S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7" autoAdjust="0"/>
    <p:restoredTop sz="93636" autoAdjust="0"/>
  </p:normalViewPr>
  <p:slideViewPr>
    <p:cSldViewPr snapToGrid="0">
      <p:cViewPr varScale="1">
        <p:scale>
          <a:sx n="109" d="100"/>
          <a:sy n="109" d="100"/>
        </p:scale>
        <p:origin x="174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-1906" y="23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373CA-DFE5-4499-B156-7B65463850FF}" type="datetimeFigureOut">
              <a:rPr lang="en-CA" smtClean="0"/>
              <a:t>2019-05-17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F6A57-735A-42C5-9C87-825254FA41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6128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D5209A-BB99-4D09-8484-4995C0450761}" type="datetimeFigureOut">
              <a:rPr lang="en-CA" smtClean="0"/>
              <a:pPr/>
              <a:t>2019-05-17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2F83C80-63CF-4E20-BA2B-8FBB01830CA1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554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3C80-63CF-4E20-BA2B-8FBB01830CA1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107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E8A6B-D0B3-4FC9-AFD2-19E37B259D0B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1954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3C80-63CF-4E20-BA2B-8FBB01830CA1}" type="slidenum">
              <a:rPr lang="en-CA" smtClean="0"/>
              <a:pPr/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139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3C80-63CF-4E20-BA2B-8FBB01830CA1}" type="slidenum">
              <a:rPr lang="en-CA" smtClean="0"/>
              <a:pPr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880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F83C80-63CF-4E20-BA2B-8FBB01830CA1}" type="slidenum">
              <a:rPr lang="en-CA" smtClean="0"/>
              <a:pPr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25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4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923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E1B7-3320-446C-B590-9F1741638F0F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3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BCEC0-4B22-45FF-87FB-20161B506FDE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98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68FA-AD83-4A5E-850F-9C41856C1157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99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116B7-CB49-4929-81BA-374FA93B3F69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2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F6CE7-A45C-4F1B-A0C7-5F7754E2E30E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1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4BF1-C2E3-492E-B16C-343E6B538B7E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9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AB72A-476A-4E31-A8C1-032E028ADC74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0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3537F-7F35-42FB-9461-02F0D165B8DC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6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9D5C-5722-45C4-BB20-BCA8B819A591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30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712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376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B387EA-057A-46CF-8C32-E1283C2014E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6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09B587-F1FD-41AA-BD95-4BB77031566F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98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688F2A-B6E7-4A16-847E-96C25410452A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51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40674-E828-456B-8A74-E0CBA6B9153A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26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02134A-2E50-4349-84B4-D1A877C93A3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26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C5743F-8095-4FEE-B32D-CAA8CB060526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843308" y="1556292"/>
            <a:ext cx="3384876" cy="3384878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Drag and Drop</a:t>
            </a:r>
          </a:p>
        </p:txBody>
      </p:sp>
      <p:pic>
        <p:nvPicPr>
          <p:cNvPr id="6" name="Picture 5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64983"/>
            <a:ext cx="9144000" cy="6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0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68134C-B0DF-427F-B0E7-8251D8662D1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24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6744A7-560D-4A3D-8A26-572606F4D202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71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8BCBC8-06D6-45C3-8CBE-EC30E5190B3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292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AFB6F-7496-4E19-B3E9-0190DB80BFEF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2A6A66-1550-40E9-8421-1056127ED98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993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23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911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19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820E64-3651-453A-A261-3B7E992D1072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80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1A7E0-F5D0-44E5-8045-07933A4EC54D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6D6908-8248-45B3-81C0-E3D1E0C42540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391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0E7E84-580D-4673-AA57-C517594FBD0E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054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C4BC95D-9D51-46E7-BEB7-DDC0EBD667D6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713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06B3BB-B8B9-4686-9D9F-AE30CD3EAB65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843308" y="1556292"/>
            <a:ext cx="3384876" cy="3384878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Drag and Drop</a:t>
            </a:r>
          </a:p>
        </p:txBody>
      </p:sp>
      <p:pic>
        <p:nvPicPr>
          <p:cNvPr id="6" name="Picture 5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64983"/>
            <a:ext cx="9144000" cy="6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0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16A2E5-BEB8-40E8-AA71-F35C5637AFAB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8524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EEF5A6-AFDB-403C-98EE-6D1B4882FF6E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79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52365-F865-4B3B-ADBB-910BECE06BE4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53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999658-84AB-4F86-BC25-3F1D42F44DE7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297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FC90C-48A4-4D64-A0E8-A851D05181AB}" type="datetime1">
              <a:rPr lang="en-US" smtClean="0">
                <a:solidFill>
                  <a:prstClr val="black"/>
                </a:solidFill>
              </a:rPr>
              <a:t>5/17/2019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E2EFBE-CC75-4D4F-8757-69F5173B88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3147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904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758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217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4D57-E9A4-4E76-AF37-D73A71D42B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611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7C30-1D18-4F9A-AC59-6A925139E9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44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4BC1-75B1-4C81-8C48-491A2C3B00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0440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E640-8BAF-4D25-91EA-057024C59A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6872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24D-2525-49E0-A120-52F60BBF45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472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766A-58A0-48F1-8ADA-E5EAE25F87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047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F30D6-F6CE-46AA-A975-2597F4AD8A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69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76D5-CFE7-41BE-BC64-5043DCE275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6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40FE0-A478-4D44-8FC1-5E15627EEF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454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4924-E52F-4E0B-A4BB-51BC5AC986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876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554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163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095B-D4B4-481A-85DC-70F2BD79B0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522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4A39-5135-4EFC-9C2D-8A39F4B2B2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176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FBDB-A1E3-4481-BE51-504389FC4C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64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2999-716C-4D54-B846-DBF4B58350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375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4C243-927F-49AF-A3AC-CA6CCBE28A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09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DD3E-26F4-41DB-8BA6-7589BCB8FB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054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3D7F5-F4A3-4B92-846F-8237D76E73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630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4EF1-F7AB-4100-8AE8-06477C281E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713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E274-44A4-4EF5-B601-84DE3E5EFD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2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5DEF4-F94B-45FE-8617-CABA0645089E}" type="datetime1">
              <a:rPr lang="en-US" smtClean="0"/>
              <a:t>5/17/2019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16ED-C59C-7448-A3C1-EF3DFF1B175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1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22909784" y="510459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22237376" y="16467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8532440" y="260649"/>
            <a:ext cx="360040" cy="216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E2EFBE-CC75-4D4F-8757-69F5173B88E9}" type="slidenum">
              <a:rPr lang="en-US" sz="900" smtClean="0">
                <a:solidFill>
                  <a:prstClr val="white"/>
                </a:solidFill>
                <a:latin typeface="Open Sans"/>
                <a:cs typeface="Open Sans"/>
              </a:rPr>
              <a:pPr/>
              <a:t>‹#›</a:t>
            </a:fld>
            <a:endParaRPr lang="en-US" sz="900" dirty="0">
              <a:solidFill>
                <a:prstClr val="white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CurriculumHeader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2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22909784" y="510459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22084976" y="14943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22237376" y="1646726"/>
            <a:ext cx="824808" cy="462198"/>
          </a:xfrm>
          <a:prstGeom prst="rect">
            <a:avLst/>
          </a:prstGeom>
          <a:solidFill>
            <a:schemeClr val="bg2"/>
          </a:solidFill>
        </p:spPr>
        <p:txBody>
          <a:bodyPr vert="horz" lIns="0" tIns="182680" rIns="0" bIns="18268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ln>
                  <a:noFill/>
                </a:ln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468CE9-3F3D-1446-A027-4B4CDD3883B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8532440" y="260649"/>
            <a:ext cx="360040" cy="2160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E2EFBE-CC75-4D4F-8757-69F5173B88E9}" type="slidenum">
              <a:rPr lang="en-US" sz="900" smtClean="0">
                <a:solidFill>
                  <a:prstClr val="white"/>
                </a:solidFill>
                <a:latin typeface="Open Sans"/>
                <a:cs typeface="Open Sans"/>
              </a:rPr>
              <a:pPr/>
              <a:t>‹#›</a:t>
            </a:fld>
            <a:endParaRPr lang="en-US" sz="900" dirty="0">
              <a:solidFill>
                <a:prstClr val="white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CurriculumHeader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2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6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69EF1-A2F5-4453-9F25-729913378F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MinofEdMasterSlid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7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5FE1A-D32B-4CBE-A550-B8269182F7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16ED-C59C-7448-A3C1-EF3DFF1B175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MinofEdMasterSlid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1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hyperlink" Target="https://curriculum.gov.bc.ca/competencies/social-responsibility" TargetMode="External"/><Relationship Id="rId3" Type="http://schemas.openxmlformats.org/officeDocument/2006/relationships/hyperlink" Target="https://curriculum.gov.bc.ca/competencies/creative_thinking" TargetMode="External"/><Relationship Id="rId7" Type="http://schemas.openxmlformats.org/officeDocument/2006/relationships/hyperlink" Target="https://curriculum.gov.bc.ca/competencies/personal-awareness-responsibility" TargetMode="External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hyperlink" Target="https://curriculum.gov.bc.ca/competencies/communication" TargetMode="External"/><Relationship Id="rId5" Type="http://schemas.openxmlformats.org/officeDocument/2006/relationships/hyperlink" Target="https://curriculum.gov.bc.ca/competencies/ppci" TargetMode="External"/><Relationship Id="rId10" Type="http://schemas.openxmlformats.org/officeDocument/2006/relationships/image" Target="../media/image13.JPG"/><Relationship Id="rId4" Type="http://schemas.openxmlformats.org/officeDocument/2006/relationships/image" Target="../media/image10.JPG"/><Relationship Id="rId9" Type="http://schemas.openxmlformats.org/officeDocument/2006/relationships/hyperlink" Target="https://curriculum.gov.bc.ca/competencies/critical_thinking" TargetMode="External"/><Relationship Id="rId1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urriculum.gov.bc.ca/sites/curriculum.gov.bc.ca/files/pdf/Book_2_BC_Curric_Comparison_Aug_29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Angie.Calleberg@gov.bc.ca" TargetMode="External"/><Relationship Id="rId3" Type="http://schemas.openxmlformats.org/officeDocument/2006/relationships/hyperlink" Target="mailto:Lisa.1.Marshall@gov.bc.ca" TargetMode="External"/><Relationship Id="rId7" Type="http://schemas.openxmlformats.org/officeDocument/2006/relationships/hyperlink" Target="mailto:Nick.Poeschek@gov.bc.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mas.Atabay@gov.bc.ca" TargetMode="External"/><Relationship Id="rId5" Type="http://schemas.openxmlformats.org/officeDocument/2006/relationships/hyperlink" Target="mailto:Suzanne.Dionne-Coster@gov.bc.ca" TargetMode="External"/><Relationship Id="rId4" Type="http://schemas.openxmlformats.org/officeDocument/2006/relationships/hyperlink" Target="mailto:Jennifer.Beyea@gov.b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315454"/>
            <a:ext cx="7752347" cy="1876926"/>
          </a:xfrm>
        </p:spPr>
        <p:txBody>
          <a:bodyPr>
            <a:normAutofit/>
          </a:bodyPr>
          <a:lstStyle/>
          <a:p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4A9937-843D-419A-97E2-546AE6853F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812"/>
            <a:ext cx="9144000" cy="51435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7DEEFE98-D146-4DA3-A122-D82CE644F976}"/>
              </a:ext>
            </a:extLst>
          </p:cNvPr>
          <p:cNvCxnSpPr>
            <a:cxnSpLocks/>
          </p:cNvCxnSpPr>
          <p:nvPr/>
        </p:nvCxnSpPr>
        <p:spPr>
          <a:xfrm>
            <a:off x="382470" y="2993249"/>
            <a:ext cx="2193090" cy="0"/>
          </a:xfrm>
          <a:prstGeom prst="line">
            <a:avLst/>
          </a:prstGeom>
          <a:ln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567883-82A2-41FF-B98B-B971025664B0}"/>
              </a:ext>
            </a:extLst>
          </p:cNvPr>
          <p:cNvSpPr txBox="1"/>
          <p:nvPr/>
        </p:nvSpPr>
        <p:spPr>
          <a:xfrm>
            <a:off x="274458" y="1714871"/>
            <a:ext cx="3780420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25"/>
              </a:lnSpc>
            </a:pPr>
            <a:r>
              <a:rPr lang="en-CA" sz="4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Curriculum</a:t>
            </a:r>
            <a:br>
              <a:rPr lang="en-CA" sz="4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CA" sz="4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04476A2-1CFE-4A36-BF91-0682A06B5626}"/>
              </a:ext>
            </a:extLst>
          </p:cNvPr>
          <p:cNvSpPr txBox="1"/>
          <p:nvPr/>
        </p:nvSpPr>
        <p:spPr>
          <a:xfrm>
            <a:off x="297984" y="3405995"/>
            <a:ext cx="494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BCCAT Articulation Meetings 2019 </a:t>
            </a:r>
            <a:endParaRPr lang="en-CA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85F1891-6E09-4538-B3E8-6ADFB5C429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33" y="5287096"/>
            <a:ext cx="1890210" cy="297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FAD30740-8B06-4019-B9ED-4726BCC89135}"/>
              </a:ext>
            </a:extLst>
          </p:cNvPr>
          <p:cNvSpPr txBox="1">
            <a:spLocks/>
          </p:cNvSpPr>
          <p:nvPr/>
        </p:nvSpPr>
        <p:spPr>
          <a:xfrm>
            <a:off x="297985" y="4211456"/>
            <a:ext cx="4274015" cy="10756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750" i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9845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1752" y="1905000"/>
            <a:ext cx="8372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381000" y="2173963"/>
            <a:ext cx="8372348" cy="840230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Core Competencies are explicit in redesign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Focus on the important concepts and big ideas inherent in the discipline</a:t>
            </a:r>
          </a:p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Emphasize higher order learning and deeper learning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Integrate and embed First Peoples Principles of Learning and Aboriginal knowledge and world views</a:t>
            </a: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Reduce the prescriptive nature of curriculum</a:t>
            </a:r>
          </a:p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Allow for flexibility and choice for teachers and student</a:t>
            </a:r>
          </a:p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Enable teachers to be creative and innovative in their design of learning experiences</a:t>
            </a:r>
          </a:p>
          <a:p>
            <a:pPr marL="365125" lvl="0" indent="-365125">
              <a:buFont typeface="Arial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Align assessment and evaluation with the redesign of the curriculum</a:t>
            </a:r>
          </a:p>
          <a:p>
            <a:pPr marL="365125" indent="-365125">
              <a:buFont typeface="Arial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lvl="0" indent="-365125">
              <a:buFont typeface="Arial" pitchFamily="34" charset="0"/>
              <a:buChar char="•"/>
            </a:pPr>
            <a:endParaRPr lang="en-US" sz="2800" dirty="0"/>
          </a:p>
          <a:p>
            <a:pPr marL="365125" indent="-365125">
              <a:buFont typeface="Arial" pitchFamily="34" charset="0"/>
              <a:buChar char="•"/>
            </a:pPr>
            <a:endParaRPr lang="en-CA" sz="2800" dirty="0"/>
          </a:p>
          <a:p>
            <a:pPr marL="365125" lvl="0" indent="-365125">
              <a:buFont typeface="Arial" pitchFamily="34" charset="0"/>
              <a:buChar char="•"/>
            </a:pPr>
            <a:endParaRPr lang="en-CA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231232"/>
            <a:ext cx="7696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>
                <a:latin typeface="Arial" pitchFamily="34" charset="0"/>
                <a:cs typeface="Arial" pitchFamily="34" charset="0"/>
              </a:rPr>
              <a:t>Concept-Based, Competency-Driven Curriculum…</a:t>
            </a:r>
          </a:p>
        </p:txBody>
      </p:sp>
      <p:sp>
        <p:nvSpPr>
          <p:cNvPr id="6" name="Rectangle 80"/>
          <p:cNvSpPr>
            <a:spLocks noGrp="1" noChangeArrowheads="1"/>
          </p:cNvSpPr>
          <p:nvPr>
            <p:ph type="title"/>
          </p:nvPr>
        </p:nvSpPr>
        <p:spPr>
          <a:xfrm>
            <a:off x="438505" y="316832"/>
            <a:ext cx="8077200" cy="914400"/>
          </a:xfrm>
          <a:solidFill>
            <a:srgbClr val="282E3A"/>
          </a:solidFill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Curriculum Design - Guiding Principles</a:t>
            </a:r>
          </a:p>
        </p:txBody>
      </p:sp>
    </p:spTree>
    <p:extLst>
      <p:ext uri="{BB962C8B-B14F-4D97-AF65-F5344CB8AC3E}">
        <p14:creationId xmlns:p14="http://schemas.microsoft.com/office/powerpoint/2010/main" val="228221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ev.curriculum.gov.bc.ca/sites/curriculum.gov.bc.ca/files/pictures/curriculum_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513" y="-26008013"/>
            <a:ext cx="29527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dev.curriculum.gov.bc.ca/sites/curriculum.gov.bc.ca/files/pictures/curriculum_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4913" y="-25855613"/>
            <a:ext cx="29527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16" t="17778" r="35615" b="45573"/>
          <a:stretch/>
        </p:blipFill>
        <p:spPr bwMode="auto">
          <a:xfrm>
            <a:off x="467544" y="1498957"/>
            <a:ext cx="3949479" cy="392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7245" y="6007897"/>
            <a:ext cx="8277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/>
              <a:t>All areas of learning are based on a “Know-Do-Understand” model to support a concept-based competency-driven approach to learning.  Three elements, the Content (Know), Curricular Competencies (Do), and Big Ideas (Understand) all work together to support deeper learning.</a:t>
            </a:r>
          </a:p>
        </p:txBody>
      </p:sp>
      <p:sp>
        <p:nvSpPr>
          <p:cNvPr id="7" name="Rectangle 80"/>
          <p:cNvSpPr txBox="1">
            <a:spLocks noChangeArrowheads="1"/>
          </p:cNvSpPr>
          <p:nvPr/>
        </p:nvSpPr>
        <p:spPr>
          <a:xfrm>
            <a:off x="467544" y="476672"/>
            <a:ext cx="8077200" cy="914400"/>
          </a:xfrm>
          <a:prstGeom prst="rect">
            <a:avLst/>
          </a:prstGeom>
          <a:solidFill>
            <a:srgbClr val="282E3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Century Gothic" charset="0"/>
                <a:ea typeface="+mj-ea"/>
                <a:cs typeface="+mj-cs"/>
              </a:defRPr>
            </a:lvl1pPr>
          </a:lstStyle>
          <a:p>
            <a:r>
              <a:rPr lang="en-US" altLang="en-US" dirty="0"/>
              <a:t>BC’s Know-Do-Understand Model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5" t="17860" r="35605" b="6604"/>
          <a:stretch/>
        </p:blipFill>
        <p:spPr bwMode="auto">
          <a:xfrm>
            <a:off x="5089357" y="1475296"/>
            <a:ext cx="3200399" cy="440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176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798">
            <a:off x="-401527" y="3393196"/>
            <a:ext cx="4673367" cy="2605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Screen Shot 2015-08-05 at 7.24.43 AM.pn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6546">
            <a:off x="2928844" y="3209851"/>
            <a:ext cx="4346095" cy="2434467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25044" y="1331495"/>
            <a:ext cx="8339776" cy="447376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200" dirty="0">
                <a:solidFill>
                  <a:schemeClr val="tx2"/>
                </a:solidFill>
              </a:rPr>
              <a:t>Provincial consultation and extensive research identified these categories of core competencies that support life-long learning. Core competencies provide the foundation for the curriculum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200" dirty="0">
                <a:solidFill>
                  <a:schemeClr val="tx2"/>
                </a:solidFill>
              </a:rPr>
              <a:t>Created on a continuum (not by grade level)</a:t>
            </a:r>
          </a:p>
          <a:p>
            <a:pPr marL="0" indent="0">
              <a:buNone/>
            </a:pP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5044" y="556364"/>
            <a:ext cx="7483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b="1" dirty="0">
                <a:solidFill>
                  <a:schemeClr val="tx2"/>
                </a:solidFill>
              </a:rPr>
              <a:t>Core Competencies</a:t>
            </a:r>
          </a:p>
        </p:txBody>
      </p:sp>
      <p:pic>
        <p:nvPicPr>
          <p:cNvPr id="10" name="Picture 9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864">
            <a:off x="2653573" y="3889688"/>
            <a:ext cx="4439914" cy="26325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974">
            <a:off x="-46893" y="4590939"/>
            <a:ext cx="4502967" cy="24054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9760">
            <a:off x="6278493" y="3285732"/>
            <a:ext cx="4070018" cy="22948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296">
            <a:off x="6002442" y="4329410"/>
            <a:ext cx="4357198" cy="25211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 80">
            <a:extLst>
              <a:ext uri="{FF2B5EF4-FFF2-40B4-BE49-F238E27FC236}">
                <a16:creationId xmlns:a16="http://schemas.microsoft.com/office/drawing/2014/main" xmlns="" id="{660BD72D-1190-4399-BFBD-D9D167435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74611"/>
            <a:ext cx="8077200" cy="914400"/>
          </a:xfrm>
          <a:solidFill>
            <a:srgbClr val="282E3A"/>
          </a:solidFill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Core Competencies</a:t>
            </a:r>
          </a:p>
        </p:txBody>
      </p:sp>
    </p:spTree>
    <p:extLst>
      <p:ext uri="{BB962C8B-B14F-4D97-AF65-F5344CB8AC3E}">
        <p14:creationId xmlns:p14="http://schemas.microsoft.com/office/powerpoint/2010/main" val="199517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52" y="0"/>
            <a:ext cx="6088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87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BB3BA7AC-DF64-AA48-B567-A7709979E3D2}"/>
              </a:ext>
            </a:extLst>
          </p:cNvPr>
          <p:cNvCxnSpPr>
            <a:cxnSpLocks/>
          </p:cNvCxnSpPr>
          <p:nvPr/>
        </p:nvCxnSpPr>
        <p:spPr>
          <a:xfrm>
            <a:off x="4567973" y="2496118"/>
            <a:ext cx="0" cy="2725616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791388" y="1911206"/>
            <a:ext cx="348568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</a:rPr>
              <a:t>WHAT’S STAYING THE SAME?</a:t>
            </a:r>
            <a:endParaRPr sz="2100" b="1" spc="116" dirty="0">
              <a:latin typeface="Century Gothic" panose="020B0502020202020204" pitchFamily="34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7" y="1904062"/>
            <a:ext cx="3485683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</a:rPr>
              <a:t>WHAT’S CHANGING?</a:t>
            </a:r>
            <a:endParaRPr sz="2100" b="1" spc="116" dirty="0">
              <a:latin typeface="Century Gothic" panose="020B0502020202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810618" y="2592233"/>
            <a:ext cx="3485683" cy="23852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>
              <a:spcBef>
                <a:spcPts val="415"/>
              </a:spcBef>
            </a:pPr>
            <a:endParaRPr lang="en-CA" sz="15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927">
              <a:spcBef>
                <a:spcPts val="415"/>
              </a:spcBef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AND MEASURABLE STANDARDS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80 credits (20 courses) to graduate:</a:t>
            </a:r>
          </a:p>
          <a:p>
            <a:pPr marL="608976" lvl="1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52 required credits (13 courses)</a:t>
            </a:r>
          </a:p>
          <a:p>
            <a:pPr marL="608976" lvl="1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28 elective credits (7 courses)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  <a:tabLst>
                <a:tab pos="335756" algn="l"/>
              </a:tabLst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policy </a:t>
            </a:r>
          </a:p>
          <a:p>
            <a:pPr marL="608976" lvl="1" indent="-257175">
              <a:spcBef>
                <a:spcPts val="415"/>
              </a:spcBef>
              <a:buFont typeface="Arial" panose="020B0604020202020204" pitchFamily="34" charset="0"/>
              <a:buChar char="•"/>
              <a:tabLst>
                <a:tab pos="335756" algn="l"/>
              </a:tabLst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Letter grades and percentages</a:t>
            </a:r>
            <a:endParaRPr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6" y="2583689"/>
            <a:ext cx="3485683" cy="3026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>
              <a:spcBef>
                <a:spcPts val="415"/>
              </a:spcBef>
            </a:pPr>
            <a:r>
              <a:rPr lang="en-CA" sz="1500" dirty="0">
                <a:latin typeface="Century Gothic" panose="020B0502020202020204" pitchFamily="34" charset="0"/>
              </a:rPr>
              <a:t>STUDENTS BETTER PREPARED WITH LITERACIES AND COMPETENCIES REQUIRED FOR THE FUTURE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</a:rPr>
              <a:t>Updated curriculum in all subjects and courses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</a:rPr>
              <a:t>Mandatory assessments: Numeracy and Literacy </a:t>
            </a:r>
          </a:p>
          <a:p>
            <a:pPr marL="8927">
              <a:spcBef>
                <a:spcPts val="415"/>
              </a:spcBef>
            </a:pPr>
            <a:r>
              <a:rPr lang="en-CA" sz="1500" dirty="0">
                <a:latin typeface="Century Gothic" panose="020B0502020202020204" pitchFamily="34" charset="0"/>
              </a:rPr>
              <a:t>STUDENTS BETTER PREPARED FOR POST-SECONDARY AND CAREERS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</a:rPr>
              <a:t>8 flexible credits in Career Education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</a:rPr>
              <a:t>Piloting new Careers strategy</a:t>
            </a:r>
            <a:endParaRPr sz="1500" dirty="0">
              <a:latin typeface="Century Gothic" panose="020B0502020202020204" pitchFamily="34" charset="0"/>
            </a:endParaRPr>
          </a:p>
        </p:txBody>
      </p:sp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44505591-3F54-45D8-A014-93913028BBBC}"/>
              </a:ext>
            </a:extLst>
          </p:cNvPr>
          <p:cNvSpPr txBox="1">
            <a:spLocks noChangeArrowheads="1"/>
          </p:cNvSpPr>
          <p:nvPr/>
        </p:nvSpPr>
        <p:spPr>
          <a:xfrm>
            <a:off x="529373" y="756335"/>
            <a:ext cx="8077200" cy="646331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Graduation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263287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BB3BA7AC-DF64-AA48-B567-A7709979E3D2}"/>
              </a:ext>
            </a:extLst>
          </p:cNvPr>
          <p:cNvCxnSpPr>
            <a:cxnSpLocks/>
          </p:cNvCxnSpPr>
          <p:nvPr/>
        </p:nvCxnSpPr>
        <p:spPr>
          <a:xfrm>
            <a:off x="4559808" y="2496118"/>
            <a:ext cx="0" cy="2725616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791388" y="1911206"/>
            <a:ext cx="348568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 STAYING THE SAME?</a:t>
            </a:r>
            <a:endParaRPr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7" y="1904062"/>
            <a:ext cx="3485683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 CHANGING?</a:t>
            </a:r>
            <a:endParaRPr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791387" y="2517392"/>
            <a:ext cx="3485683" cy="2841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endParaRPr lang="en-CA" sz="15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Provincial curriculum by subject and grade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structures for grades</a:t>
            </a:r>
            <a:b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10, 11, 12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Board/Authority Authorized courses to complement provincial curriculum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 connections with post-secondary to ensure cohesion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7" y="2496118"/>
            <a:ext cx="3485683" cy="3206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course options to provide greater choice to students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Embedding literacies and competencies the future requires in all curriculum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Indigenous knowledges and perspectives learned across all subjects and grades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Adding new careers courses to the graduation years 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sz="15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Establishing continuous improvement cycle to keep curriculum current</a:t>
            </a:r>
          </a:p>
        </p:txBody>
      </p:sp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402E7C88-FD0E-4D91-9993-9F79729E6F71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723746"/>
            <a:ext cx="8077200" cy="646331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New Curriculum</a:t>
            </a:r>
          </a:p>
        </p:txBody>
      </p:sp>
    </p:spTree>
    <p:extLst>
      <p:ext uri="{BB962C8B-B14F-4D97-AF65-F5344CB8AC3E}">
        <p14:creationId xmlns:p14="http://schemas.microsoft.com/office/powerpoint/2010/main" val="3351334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BB3BA7AC-DF64-AA48-B567-A7709979E3D2}"/>
              </a:ext>
            </a:extLst>
          </p:cNvPr>
          <p:cNvCxnSpPr>
            <a:cxnSpLocks/>
          </p:cNvCxnSpPr>
          <p:nvPr/>
        </p:nvCxnSpPr>
        <p:spPr>
          <a:xfrm>
            <a:off x="4559808" y="2496118"/>
            <a:ext cx="0" cy="2725616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791388" y="1911206"/>
            <a:ext cx="3485683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 10 CURRICULUM</a:t>
            </a:r>
            <a:endParaRPr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7" y="1904062"/>
            <a:ext cx="3953168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27"/>
            <a:r>
              <a:rPr lang="en-CA" sz="2100" b="1" spc="116" dirty="0">
                <a:latin typeface="Century Gothic" panose="020B0502020202020204" pitchFamily="34" charset="0"/>
              </a:rPr>
              <a:t>GRADE 11-12 CURRICULUM</a:t>
            </a:r>
            <a:endParaRPr sz="2100" b="1" spc="116" dirty="0">
              <a:latin typeface="Century Gothic" panose="020B0502020202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791387" y="2517392"/>
            <a:ext cx="3485683" cy="88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endParaRPr lang="en-CA" sz="15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2018/19 school year</a:t>
            </a: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xmlns="" id="{EB3E973D-399F-9445-A49F-257EC2F6D9AC}"/>
              </a:ext>
            </a:extLst>
          </p:cNvPr>
          <p:cNvSpPr txBox="1"/>
          <p:nvPr/>
        </p:nvSpPr>
        <p:spPr>
          <a:xfrm>
            <a:off x="5111317" y="2496118"/>
            <a:ext cx="3485683" cy="559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endParaRPr lang="en-CA" sz="15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6102" indent="-257175"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en-CA" dirty="0">
                <a:latin typeface="Century Gothic" panose="020B0502020202020204" pitchFamily="34" charset="0"/>
              </a:rPr>
              <a:t>2019/20 school year</a:t>
            </a:r>
          </a:p>
        </p:txBody>
      </p:sp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84559CF6-6A2D-458B-9502-3FA291F502D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723746"/>
            <a:ext cx="8077200" cy="646331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Implementation of the New Curriculum </a:t>
            </a:r>
          </a:p>
        </p:txBody>
      </p:sp>
    </p:spTree>
    <p:extLst>
      <p:ext uri="{BB962C8B-B14F-4D97-AF65-F5344CB8AC3E}">
        <p14:creationId xmlns:p14="http://schemas.microsoft.com/office/powerpoint/2010/main" val="206508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ADEE30-1332-4DAE-964E-03C414312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Applied Design, Skills, and Technologies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Arts Education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Career Education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English Language Arts </a:t>
            </a:r>
          </a:p>
          <a:p>
            <a:r>
              <a:rPr lang="en-US" sz="2800" dirty="0" err="1">
                <a:latin typeface="Century Gothic" panose="020B0502020202020204" pitchFamily="34" charset="0"/>
                <a:ea typeface="+mj-ea"/>
                <a:cs typeface="+mj-cs"/>
              </a:rPr>
              <a:t>Français</a:t>
            </a:r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 langue première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French Immersion Language Arts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Languages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Mathematics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Physical and Health Education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Science </a:t>
            </a:r>
          </a:p>
          <a:p>
            <a:r>
              <a:rPr lang="en-US" sz="2800" dirty="0">
                <a:latin typeface="Century Gothic" panose="020B0502020202020204" pitchFamily="34" charset="0"/>
                <a:ea typeface="+mj-ea"/>
                <a:cs typeface="+mj-cs"/>
              </a:rPr>
              <a:t>Social Studies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D28A102-0C06-46C4-91E8-6AB1ECDB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A7BFDD87-1012-492D-A8B4-A297D6415E5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457200" y="687100"/>
            <a:ext cx="8229600" cy="682913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309 New Grade 10-12 Courses</a:t>
            </a:r>
          </a:p>
        </p:txBody>
      </p:sp>
    </p:spTree>
    <p:extLst>
      <p:ext uri="{BB962C8B-B14F-4D97-AF65-F5344CB8AC3E}">
        <p14:creationId xmlns:p14="http://schemas.microsoft.com/office/powerpoint/2010/main" val="282092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790481"/>
              </p:ext>
            </p:extLst>
          </p:nvPr>
        </p:nvGraphicFramePr>
        <p:xfrm>
          <a:off x="406235" y="1513104"/>
          <a:ext cx="8364789" cy="484632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5791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00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25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1976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Gr 10</a:t>
                      </a:r>
                      <a:endParaRPr lang="en-CA" sz="2400" b="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4 credits</a:t>
                      </a:r>
                      <a:endParaRPr lang="en-CA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Gr 11</a:t>
                      </a:r>
                      <a:endParaRPr lang="en-CA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4 credits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Gr 12</a:t>
                      </a:r>
                      <a:endParaRPr lang="en-CA" sz="2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 credits</a:t>
                      </a:r>
                      <a:endParaRPr lang="en-CA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75065"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two from:</a:t>
                      </a:r>
                    </a:p>
                    <a:p>
                      <a:pPr algn="ctr"/>
                      <a:endParaRPr lang="en-CA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Composition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Writing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Literary Studies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Media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Spoken Language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Literary Studies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New Media 10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Spoken Language 10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Writing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one from:</a:t>
                      </a:r>
                    </a:p>
                    <a:p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Composition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Writing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Literary Studies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Media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Spoken Language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Literary Studies + New Media 11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Literary Studies + Spoken Language 11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EFP Literary Studies + Writing 11</a:t>
                      </a:r>
                      <a:endParaRPr lang="en-CA" sz="24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either:</a:t>
                      </a:r>
                    </a:p>
                    <a:p>
                      <a:pPr algn="ctr"/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English Studies 12 or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English First Peoples 12</a:t>
                      </a:r>
                    </a:p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Additionally, students may choose from the following for elective credit: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Composition 12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Writing 12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Literary Studies 12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Media 12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Spoken Language 12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17674"/>
            <a:ext cx="2133600" cy="403802"/>
          </a:xfrm>
        </p:spPr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F97339E2-0FDA-4D9F-9588-2E8DFA51100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473829" y="249700"/>
            <a:ext cx="8229600" cy="1143000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English Language Arts/</a:t>
            </a:r>
            <a:b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</a:br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English First Peoples 10-12</a:t>
            </a:r>
          </a:p>
        </p:txBody>
      </p:sp>
    </p:spTree>
    <p:extLst>
      <p:ext uri="{BB962C8B-B14F-4D97-AF65-F5344CB8AC3E}">
        <p14:creationId xmlns:p14="http://schemas.microsoft.com/office/powerpoint/2010/main" val="25106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784802"/>
              </p:ext>
            </p:extLst>
          </p:nvPr>
        </p:nvGraphicFramePr>
        <p:xfrm>
          <a:off x="406235" y="1513104"/>
          <a:ext cx="8364789" cy="5025416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5791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85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197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Gr 10</a:t>
                      </a:r>
                      <a:endParaRPr lang="en-CA" sz="2400" b="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4 credits</a:t>
                      </a:r>
                      <a:endParaRPr lang="en-CA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Gr 11 and 12</a:t>
                      </a:r>
                      <a:endParaRPr lang="en-CA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4 credits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75065"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one:</a:t>
                      </a:r>
                    </a:p>
                    <a:p>
                      <a:pPr algn="ctr"/>
                      <a:endParaRPr lang="en-CA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Foundations of Mathematics and Pre-calculus 10 or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Workplace Mathematics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one from:</a:t>
                      </a:r>
                    </a:p>
                    <a:p>
                      <a:endParaRPr lang="en-CA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Apprenticeship Mathematics 12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Calculus 12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Science 11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Computer Science 12 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Foundation of Mathematics 11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Foundations of Mathematics 12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Geometry 12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History of Mathematics 11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Pre-calculus 11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Pre-calculus 12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Statistics 12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Workplace Mathematics 11 </a:t>
                      </a:r>
                    </a:p>
                    <a:p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17674"/>
            <a:ext cx="2133600" cy="4038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7D416302-E445-4A5C-AF1F-892370848E5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73063" y="274638"/>
            <a:ext cx="8229600" cy="1143000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Mathematics 10-12</a:t>
            </a:r>
          </a:p>
        </p:txBody>
      </p:sp>
    </p:spTree>
    <p:extLst>
      <p:ext uri="{BB962C8B-B14F-4D97-AF65-F5344CB8AC3E}">
        <p14:creationId xmlns:p14="http://schemas.microsoft.com/office/powerpoint/2010/main" val="2619767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032348"/>
              </p:ext>
            </p:extLst>
          </p:nvPr>
        </p:nvGraphicFramePr>
        <p:xfrm>
          <a:off x="406235" y="1513104"/>
          <a:ext cx="8364789" cy="5025416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5791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85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197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Gr 10</a:t>
                      </a:r>
                      <a:endParaRPr lang="en-CA" sz="2400" b="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4 credits</a:t>
                      </a:r>
                      <a:endParaRPr lang="en-CA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Science 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75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Gr 11 and 12</a:t>
                      </a:r>
                      <a:endParaRPr lang="en-CA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4 credits</a:t>
                      </a:r>
                      <a:endParaRPr lang="en-CA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en-CA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one from:</a:t>
                      </a:r>
                    </a:p>
                    <a:p>
                      <a:endParaRPr lang="en-CA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Anatomy and Physiology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Chemistry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Chemistry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Earth Sciences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Science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Science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Geology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Life Sciences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Physics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Science for Citizens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Specialized Science 12</a:t>
                      </a:r>
                    </a:p>
                    <a:p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17674"/>
            <a:ext cx="2133600" cy="4038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E96CF9C9-39D7-4F04-8459-588FB0204BB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73063" y="274638"/>
            <a:ext cx="8229600" cy="1143000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Science 10-12</a:t>
            </a:r>
          </a:p>
        </p:txBody>
      </p:sp>
    </p:spTree>
    <p:extLst>
      <p:ext uri="{BB962C8B-B14F-4D97-AF65-F5344CB8AC3E}">
        <p14:creationId xmlns:p14="http://schemas.microsoft.com/office/powerpoint/2010/main" val="251973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97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/>
              <a:t>Social Studies 10-12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231848"/>
              </p:ext>
            </p:extLst>
          </p:nvPr>
        </p:nvGraphicFramePr>
        <p:xfrm>
          <a:off x="372977" y="1513104"/>
          <a:ext cx="8229600" cy="5159277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95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337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414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 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2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Gr 10</a:t>
                      </a:r>
                      <a:endParaRPr lang="en-CA" sz="2400" b="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0" dirty="0">
                          <a:effectLst/>
                        </a:rPr>
                        <a:t>4 credits</a:t>
                      </a:r>
                      <a:endParaRPr lang="en-CA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Gr 11 and 12</a:t>
                      </a:r>
                      <a:endParaRPr lang="en-CA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4 credits</a:t>
                      </a:r>
                      <a:endParaRPr lang="en-CA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6317">
                <a:tc>
                  <a:txBody>
                    <a:bodyPr/>
                    <a:lstStyle/>
                    <a:p>
                      <a:pPr algn="ctr"/>
                      <a:endParaRPr lang="en-CA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 Studies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choose one from: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Political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Explorations in Social Studies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Francophone History and Culture 11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BC First Peoples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Contemporary Indigenous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Comparative Cultures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Comparative World Religions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Economic Theory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Human Geography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Physical Geography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Urban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CA" sz="1500" b="0" i="0" u="none" strike="noStrike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Century World History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Asian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Genocide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Law Studies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Philosophy 12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5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 Justice 12</a:t>
                      </a:r>
                      <a:endParaRPr lang="en-CA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17674"/>
            <a:ext cx="2133600" cy="4038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A3427061-7DB5-414A-BDCC-7DB90A93CFE3}"/>
              </a:ext>
            </a:extLst>
          </p:cNvPr>
          <p:cNvSpPr txBox="1">
            <a:spLocks noChangeArrowheads="1"/>
          </p:cNvSpPr>
          <p:nvPr/>
        </p:nvSpPr>
        <p:spPr>
          <a:xfrm>
            <a:off x="473829" y="249700"/>
            <a:ext cx="8229600" cy="1143000"/>
          </a:xfrm>
          <a:prstGeom prst="rect">
            <a:avLst/>
          </a:prstGeom>
          <a:solidFill>
            <a:srgbClr val="282E3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Social Studies 10-12</a:t>
            </a:r>
          </a:p>
        </p:txBody>
      </p:sp>
    </p:spTree>
    <p:extLst>
      <p:ext uri="{BB962C8B-B14F-4D97-AF65-F5344CB8AC3E}">
        <p14:creationId xmlns:p14="http://schemas.microsoft.com/office/powerpoint/2010/main" val="146534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BC Curriculum Comparison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hlinkClick r:id="rId2"/>
              </a:rPr>
              <a:t>https://curriculum.gov.bc.ca/sites/curriculum.gov.bc.ca/files/pdf/Book_2_BC_Curric_Comparison_Aug_29.pdf</a:t>
            </a: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FD6872-B489-4E7D-A6C1-B5977F28D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3123940"/>
            <a:ext cx="42576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04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470232" cy="470852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CA" sz="2600" dirty="0"/>
              <a:t>July 2019: Grade 11-12 </a:t>
            </a:r>
            <a:r>
              <a:rPr lang="en-CA" sz="2800" dirty="0"/>
              <a:t>curriculum</a:t>
            </a:r>
            <a:r>
              <a:rPr lang="en-CA" sz="2600" dirty="0"/>
              <a:t> mandated for the start of the school year </a:t>
            </a:r>
          </a:p>
          <a:p>
            <a:pPr>
              <a:lnSpc>
                <a:spcPct val="110000"/>
              </a:lnSpc>
            </a:pPr>
            <a:r>
              <a:rPr lang="en-CA" sz="2600" dirty="0"/>
              <a:t>Curriculum review and revision cycle to be established:</a:t>
            </a:r>
          </a:p>
          <a:p>
            <a:pPr lvl="1">
              <a:lnSpc>
                <a:spcPct val="110000"/>
              </a:lnSpc>
            </a:pPr>
            <a:r>
              <a:rPr lang="en-CA" sz="2200" dirty="0"/>
              <a:t>adhering to our design focus and principles</a:t>
            </a:r>
          </a:p>
          <a:p>
            <a:pPr lvl="1">
              <a:lnSpc>
                <a:spcPct val="110000"/>
              </a:lnSpc>
            </a:pPr>
            <a:r>
              <a:rPr lang="en-CA" sz="2200" dirty="0"/>
              <a:t>collaborative model</a:t>
            </a:r>
          </a:p>
          <a:p>
            <a:pPr lvl="1">
              <a:lnSpc>
                <a:spcPct val="110000"/>
              </a:lnSpc>
            </a:pPr>
            <a:r>
              <a:rPr lang="en-CA" sz="2200" dirty="0"/>
              <a:t>continuous improvement </a:t>
            </a:r>
          </a:p>
          <a:p>
            <a:pPr lvl="1">
              <a:lnSpc>
                <a:spcPct val="110000"/>
              </a:lnSpc>
            </a:pPr>
            <a:r>
              <a:rPr lang="en-CA" sz="2200" dirty="0"/>
              <a:t>online feedback process</a:t>
            </a:r>
          </a:p>
          <a:p>
            <a:pPr lvl="1">
              <a:lnSpc>
                <a:spcPct val="110000"/>
              </a:lnSpc>
            </a:pPr>
            <a:r>
              <a:rPr lang="en-CA" sz="2200" dirty="0"/>
              <a:t>schedule and further website information with be forthcoming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Rectangle 80">
            <a:extLst>
              <a:ext uri="{FF2B5EF4-FFF2-40B4-BE49-F238E27FC236}">
                <a16:creationId xmlns:a16="http://schemas.microsoft.com/office/drawing/2014/main" xmlns="" id="{BE8FD3BB-FFF4-47E9-A6D3-2F4D2B8E94C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457200" y="373122"/>
            <a:ext cx="8229600" cy="814329"/>
          </a:xfrm>
          <a:prstGeom prst="rect">
            <a:avLst/>
          </a:prstGeom>
          <a:solidFill>
            <a:srgbClr val="282E3A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  <a:latin typeface="Century Gothic" charset="0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169284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Questions? Comments?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endParaRPr lang="en-CA" sz="1000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68" y="2722766"/>
            <a:ext cx="5424992" cy="31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4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3C3778-857F-442D-B784-899556D7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7724"/>
          </a:xfrm>
        </p:spPr>
        <p:txBody>
          <a:bodyPr>
            <a:normAutofit fontScale="90000"/>
          </a:bodyPr>
          <a:lstStyle/>
          <a:p>
            <a:r>
              <a:rPr lang="en-CA" dirty="0"/>
              <a:t>Ministry Contacts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82E681D7-E80C-4426-AB63-85D80119F7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969367"/>
              </p:ext>
            </p:extLst>
          </p:nvPr>
        </p:nvGraphicFramePr>
        <p:xfrm>
          <a:off x="545690" y="816190"/>
          <a:ext cx="8229600" cy="5054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626">
                  <a:extLst>
                    <a:ext uri="{9D8B030D-6E8A-4147-A177-3AD203B41FA5}">
                      <a16:colId xmlns:a16="http://schemas.microsoft.com/office/drawing/2014/main" xmlns="" val="534582279"/>
                    </a:ext>
                  </a:extLst>
                </a:gridCol>
                <a:gridCol w="5569974">
                  <a:extLst>
                    <a:ext uri="{9D8B030D-6E8A-4147-A177-3AD203B41FA5}">
                      <a16:colId xmlns:a16="http://schemas.microsoft.com/office/drawing/2014/main" xmlns="" val="1810889361"/>
                    </a:ext>
                  </a:extLst>
                </a:gridCol>
              </a:tblGrid>
              <a:tr h="437208">
                <a:tc>
                  <a:txBody>
                    <a:bodyPr/>
                    <a:lstStyle/>
                    <a:p>
                      <a:r>
                        <a:rPr lang="en-CA" dirty="0"/>
                        <a:t>Area of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Coordinator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888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Applied Design, Skills and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>
                          <a:hlinkClick r:id="rId3"/>
                        </a:rPr>
                        <a:t>Lisa.1.Marshall@gov.bc.ca</a:t>
                      </a:r>
                      <a:r>
                        <a:rPr lang="en-CA" dirty="0"/>
                        <a:t> 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013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Arts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4"/>
                        </a:rPr>
                        <a:t>Jennifer.Beyea@gov.bc.ca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468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Career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3"/>
                        </a:rPr>
                        <a:t>Lisa.1.Marshall@gov.bc.ca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563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English 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432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FRAL-Immersion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060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FRALP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5"/>
                        </a:rPr>
                        <a:t>Suzanne.DionneCoster@gov.bc.ca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665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Languages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6"/>
                        </a:rPr>
                        <a:t>Elmas.Atabay@gov.bc.ca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303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994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Physical and Health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7"/>
                        </a:rPr>
                        <a:t>Nick.Poeschek@gov.bc.ca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503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6"/>
                        </a:rPr>
                        <a:t>Elmas.Atabay@gov.bc.ca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988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Social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hlinkClick r:id="rId7"/>
                        </a:rPr>
                        <a:t>Nick.Poeschek@gov.bc.ca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487287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9C3B35D-5C8D-4C23-A58F-51311D75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16ED-C59C-7448-A3C1-EF3DFF1B1754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3E1674F3-1079-4393-8A4B-F942AB4A6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535502"/>
              </p:ext>
            </p:extLst>
          </p:nvPr>
        </p:nvGraphicFramePr>
        <p:xfrm>
          <a:off x="545689" y="5871118"/>
          <a:ext cx="82295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599">
                  <a:extLst>
                    <a:ext uri="{9D8B030D-6E8A-4147-A177-3AD203B41FA5}">
                      <a16:colId xmlns:a16="http://schemas.microsoft.com/office/drawing/2014/main" xmlns="" val="126490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Director-Curriculum, Classroom Assessment and Reporting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460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>
                          <a:hlinkClick r:id="rId8"/>
                        </a:rPr>
                        <a:t>Angie.Calleberg@gov.bc.ca</a:t>
                      </a:r>
                      <a:r>
                        <a:rPr lang="en-CA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0221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45827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4972</TotalTime>
  <Words>800</Words>
  <Application>Microsoft Office PowerPoint</Application>
  <PresentationFormat>On-screen Show (4:3)</PresentationFormat>
  <Paragraphs>247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Century Gothic</vt:lpstr>
      <vt:lpstr>Open Sans</vt:lpstr>
      <vt:lpstr>Times New Roman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Curriculum Design - Guiding Principles</vt:lpstr>
      <vt:lpstr>PowerPoint Presentation</vt:lpstr>
      <vt:lpstr>Core Competencies</vt:lpstr>
      <vt:lpstr>PowerPoint Presentation</vt:lpstr>
      <vt:lpstr>PowerPoint Presentation</vt:lpstr>
      <vt:lpstr>PowerPoint Presentation</vt:lpstr>
      <vt:lpstr>PowerPoint Presentation</vt:lpstr>
      <vt:lpstr>309 New Grade 10-12 Courses</vt:lpstr>
      <vt:lpstr>English Language Arts/ English First Peoples 10-12</vt:lpstr>
      <vt:lpstr>Mathematics 10-12</vt:lpstr>
      <vt:lpstr>Science 10-12</vt:lpstr>
      <vt:lpstr>Social Studies 10-12</vt:lpstr>
      <vt:lpstr>BC Curriculum Comparison Guide</vt:lpstr>
      <vt:lpstr>Next Steps</vt:lpstr>
      <vt:lpstr>Questions? Comments?</vt:lpstr>
      <vt:lpstr>Ministry Contacts</vt:lpstr>
    </vt:vector>
  </TitlesOfParts>
  <Company>Province of British Columbia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sglarabe</dc:creator>
  <cp:lastModifiedBy>Ian</cp:lastModifiedBy>
  <cp:revision>376</cp:revision>
  <cp:lastPrinted>2017-04-19T23:19:11Z</cp:lastPrinted>
  <dcterms:created xsi:type="dcterms:W3CDTF">2011-11-23T17:43:39Z</dcterms:created>
  <dcterms:modified xsi:type="dcterms:W3CDTF">2019-05-18T04:48:25Z</dcterms:modified>
</cp:coreProperties>
</file>