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9" r:id="rId4"/>
    <p:sldId id="277" r:id="rId5"/>
    <p:sldId id="262" r:id="rId6"/>
    <p:sldId id="276" r:id="rId7"/>
    <p:sldId id="261" r:id="rId8"/>
    <p:sldId id="264" r:id="rId9"/>
    <p:sldId id="281" r:id="rId10"/>
    <p:sldId id="266" r:id="rId11"/>
    <p:sldId id="267" r:id="rId12"/>
    <p:sldId id="273" r:id="rId13"/>
    <p:sldId id="268" r:id="rId14"/>
    <p:sldId id="274" r:id="rId15"/>
    <p:sldId id="269" r:id="rId16"/>
    <p:sldId id="284" r:id="rId17"/>
    <p:sldId id="279" r:id="rId18"/>
    <p:sldId id="282" r:id="rId19"/>
    <p:sldId id="278" r:id="rId20"/>
    <p:sldId id="275" r:id="rId21"/>
    <p:sldId id="283" r:id="rId22"/>
  </p:sldIdLst>
  <p:sldSz cx="12192000" cy="6858000"/>
  <p:notesSz cx="7023100" cy="93091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CCCA"/>
          </a:solidFill>
        </a:fill>
      </a:tcStyle>
    </a:wholeTbl>
    <a:band2H>
      <a:tcTxStyle/>
      <a:tcStyle>
        <a:tcBdr/>
        <a:fill>
          <a:solidFill>
            <a:srgbClr val="F0E7E6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0E7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rgbClr val="F0E7E6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FD8CF"/>
          </a:solidFill>
        </a:fill>
      </a:tcStyle>
    </a:wholeTbl>
    <a:band2H>
      <a:tcTxStyle/>
      <a:tcStyle>
        <a:tcBdr/>
        <a:fill>
          <a:solidFill>
            <a:srgbClr val="EFECE8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3E2DB"/>
          </a:solidFill>
        </a:fill>
      </a:tcStyle>
    </a:wholeTbl>
    <a:band2H>
      <a:tcTxStyle/>
      <a:tcStyle>
        <a:tcBdr/>
        <a:fill>
          <a:solidFill>
            <a:srgbClr val="EAF1EE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90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  <a:prstGeom prst="rect">
            <a:avLst/>
          </a:prstGeom>
        </p:spPr>
        <p:txBody>
          <a:bodyPr lIns="93324" tIns="46662" rIns="93324" bIns="46662"/>
          <a:lstStyle/>
          <a:p>
            <a:endParaRPr/>
          </a:p>
        </p:txBody>
      </p:sp>
      <p:sp>
        <p:nvSpPr>
          <p:cNvPr id="161" name="Shape 161"/>
          <p:cNvSpPr>
            <a:spLocks noGrp="1"/>
          </p:cNvSpPr>
          <p:nvPr>
            <p:ph type="body" sz="quarter" idx="1"/>
          </p:nvPr>
        </p:nvSpPr>
        <p:spPr>
          <a:xfrm>
            <a:off x="936414" y="4421823"/>
            <a:ext cx="5150273" cy="4189095"/>
          </a:xfrm>
          <a:prstGeom prst="rect">
            <a:avLst/>
          </a:prstGeom>
        </p:spPr>
        <p:txBody>
          <a:bodyPr lIns="93324" tIns="46662" rIns="93324" bIns="46662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8811837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Calibri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" name="Title Text"/>
          <p:cNvSpPr>
            <a:spLocks noGrp="1"/>
          </p:cNvSpPr>
          <p:nvPr>
            <p:ph type="title"/>
          </p:nvPr>
        </p:nvSpPr>
        <p:spPr>
          <a:xfrm>
            <a:off x="2589213" y="2514600"/>
            <a:ext cx="8915400" cy="2262782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t>Title Text</a:t>
            </a:r>
          </a:p>
        </p:txBody>
      </p:sp>
      <p:sp>
        <p:nvSpPr>
          <p:cNvPr id="17" name="Body Level One…"/>
          <p:cNvSpPr>
            <a:spLocks noGrp="1"/>
          </p:cNvSpPr>
          <p:nvPr>
            <p:ph type="body" sz="quarter" idx="1"/>
          </p:nvPr>
        </p:nvSpPr>
        <p:spPr>
          <a:xfrm>
            <a:off x="2589213" y="4777378"/>
            <a:ext cx="8915400" cy="11262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Tx/>
              <a:buSzTx/>
              <a:buNone/>
              <a:defRPr>
                <a:solidFill>
                  <a:srgbClr val="595959"/>
                </a:solidFill>
              </a:defRPr>
            </a:lvl1pPr>
            <a:lvl2pPr marL="0" indent="457200">
              <a:buClrTx/>
              <a:buSzTx/>
              <a:buNone/>
              <a:defRPr>
                <a:solidFill>
                  <a:srgbClr val="595959"/>
                </a:solidFill>
              </a:defRPr>
            </a:lvl2pPr>
            <a:lvl3pPr marL="0" indent="914400">
              <a:buClrTx/>
              <a:buSzTx/>
              <a:buNone/>
              <a:defRPr>
                <a:solidFill>
                  <a:srgbClr val="595959"/>
                </a:solidFill>
              </a:defRPr>
            </a:lvl3pPr>
            <a:lvl4pPr marL="0" indent="1371600">
              <a:buClrTx/>
              <a:buSzTx/>
              <a:buNone/>
              <a:defRPr>
                <a:solidFill>
                  <a:srgbClr val="595959"/>
                </a:solidFill>
              </a:defRPr>
            </a:lvl4pPr>
            <a:lvl5pPr marL="0" indent="1828800">
              <a:buClrTx/>
              <a:buSzTx/>
              <a:buNone/>
              <a:defRPr>
                <a:solidFill>
                  <a:srgbClr val="595959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5" name="Title Text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8" cy="12808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26" name="Body Level One…"/>
          <p:cNvSpPr>
            <a:spLocks noGrp="1"/>
          </p:cNvSpPr>
          <p:nvPr>
            <p:ph type="body" idx="1"/>
          </p:nvPr>
        </p:nvSpPr>
        <p:spPr>
          <a:xfrm>
            <a:off x="2589211" y="2133600"/>
            <a:ext cx="8915401" cy="377762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4" name="Title Text"/>
          <p:cNvSpPr>
            <a:spLocks noGrp="1"/>
          </p:cNvSpPr>
          <p:nvPr>
            <p:ph type="title"/>
          </p:nvPr>
        </p:nvSpPr>
        <p:spPr>
          <a:xfrm>
            <a:off x="2589211" y="2058749"/>
            <a:ext cx="8915401" cy="146880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t>Title Text</a:t>
            </a:r>
          </a:p>
        </p:txBody>
      </p:sp>
      <p:sp>
        <p:nvSpPr>
          <p:cNvPr id="35" name="Body Level One…"/>
          <p:cNvSpPr>
            <a:spLocks noGrp="1"/>
          </p:cNvSpPr>
          <p:nvPr>
            <p:ph type="body" sz="quarter" idx="1"/>
          </p:nvPr>
        </p:nvSpPr>
        <p:spPr>
          <a:xfrm>
            <a:off x="2589211" y="3530129"/>
            <a:ext cx="8915401" cy="860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Tx/>
              <a:buSzTx/>
              <a:buNone/>
              <a:defRPr sz="2000">
                <a:solidFill>
                  <a:srgbClr val="595959"/>
                </a:solidFill>
              </a:defRPr>
            </a:lvl1pPr>
            <a:lvl2pPr marL="0" indent="457200">
              <a:buClrTx/>
              <a:buSzTx/>
              <a:buNone/>
              <a:defRPr sz="2000">
                <a:solidFill>
                  <a:srgbClr val="595959"/>
                </a:solidFill>
              </a:defRPr>
            </a:lvl2pPr>
            <a:lvl3pPr marL="0" indent="914400">
              <a:buClrTx/>
              <a:buSzTx/>
              <a:buNone/>
              <a:defRPr sz="2000">
                <a:solidFill>
                  <a:srgbClr val="595959"/>
                </a:solidFill>
              </a:defRPr>
            </a:lvl3pPr>
            <a:lvl4pPr marL="0" indent="1371600">
              <a:buClrTx/>
              <a:buSzTx/>
              <a:buNone/>
              <a:defRPr sz="2000">
                <a:solidFill>
                  <a:srgbClr val="595959"/>
                </a:solidFill>
              </a:defRPr>
            </a:lvl4pPr>
            <a:lvl5pPr marL="0" indent="1828800">
              <a:buClrTx/>
              <a:buSzTx/>
              <a:buNone/>
              <a:defRPr sz="2000">
                <a:solidFill>
                  <a:srgbClr val="595959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3" name="Title Text"/>
          <p:cNvSpPr>
            <a:spLocks noGrp="1"/>
          </p:cNvSpPr>
          <p:nvPr>
            <p:ph type="title"/>
          </p:nvPr>
        </p:nvSpPr>
        <p:spPr>
          <a:xfrm>
            <a:off x="2592388" y="623887"/>
            <a:ext cx="8912226" cy="128111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4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2589211" y="2133600"/>
            <a:ext cx="4313865" cy="377762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2" name="Title Text"/>
          <p:cNvSpPr>
            <a:spLocks noGrp="1"/>
          </p:cNvSpPr>
          <p:nvPr>
            <p:ph type="title"/>
          </p:nvPr>
        </p:nvSpPr>
        <p:spPr>
          <a:xfrm>
            <a:off x="2592388" y="623887"/>
            <a:ext cx="8912226" cy="128111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53" name="Body Level One…"/>
          <p:cNvSpPr>
            <a:spLocks noGrp="1"/>
          </p:cNvSpPr>
          <p:nvPr>
            <p:ph type="body" sz="quarter" idx="1"/>
          </p:nvPr>
        </p:nvSpPr>
        <p:spPr>
          <a:xfrm>
            <a:off x="2939372" y="1972703"/>
            <a:ext cx="3992733" cy="5762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ClrTx/>
              <a:buSzTx/>
              <a:buNone/>
              <a:defRPr sz="2400"/>
            </a:lvl1pPr>
            <a:lvl2pPr marL="0" indent="457200">
              <a:buClrTx/>
              <a:buSzTx/>
              <a:buNone/>
              <a:defRPr sz="2400"/>
            </a:lvl2pPr>
            <a:lvl3pPr marL="0" indent="914400">
              <a:buClrTx/>
              <a:buSzTx/>
              <a:buNone/>
              <a:defRPr sz="2400"/>
            </a:lvl3pPr>
            <a:lvl4pPr marL="0" indent="1371600">
              <a:buClrTx/>
              <a:buSzTx/>
              <a:buNone/>
              <a:defRPr sz="2400"/>
            </a:lvl4pPr>
            <a:lvl5pPr marL="0" indent="1828800">
              <a:buClrTx/>
              <a:buSz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506628" y="1969474"/>
            <a:ext cx="3999001" cy="5762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buClrTx/>
              <a:buSzTx/>
              <a:buNone/>
              <a:defRPr sz="2400"/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2" name="Title Text"/>
          <p:cNvSpPr>
            <a:spLocks noGrp="1"/>
          </p:cNvSpPr>
          <p:nvPr>
            <p:ph type="title"/>
          </p:nvPr>
        </p:nvSpPr>
        <p:spPr>
          <a:xfrm>
            <a:off x="2592388" y="623887"/>
            <a:ext cx="8912226" cy="128111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7" name="Title Text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1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t>Title Text</a:t>
            </a:r>
          </a:p>
        </p:txBody>
      </p:sp>
      <p:sp>
        <p:nvSpPr>
          <p:cNvPr id="88" name="Picture Placeholder 2"/>
          <p:cNvSpPr>
            <a:spLocks noGrp="1"/>
          </p:cNvSpPr>
          <p:nvPr>
            <p:ph type="pic" idx="13"/>
          </p:nvPr>
        </p:nvSpPr>
        <p:spPr>
          <a:xfrm>
            <a:off x="2589211" y="634965"/>
            <a:ext cx="8915401" cy="385497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89" name="Body Level One…"/>
          <p:cNvSpPr>
            <a:spLocks noGrp="1"/>
          </p:cNvSpPr>
          <p:nvPr>
            <p:ph type="body" sz="quarter" idx="1"/>
          </p:nvPr>
        </p:nvSpPr>
        <p:spPr>
          <a:xfrm>
            <a:off x="2589213" y="5367337"/>
            <a:ext cx="8915401" cy="4937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Tx/>
              <a:buSzTx/>
              <a:buNone/>
              <a:defRPr sz="1200"/>
            </a:lvl1pPr>
            <a:lvl2pPr marL="0" indent="457200">
              <a:buClrTx/>
              <a:buSzTx/>
              <a:buNone/>
              <a:defRPr sz="1200"/>
            </a:lvl2pPr>
            <a:lvl3pPr marL="0" indent="914400">
              <a:buClrTx/>
              <a:buSzTx/>
              <a:buNone/>
              <a:defRPr sz="1200"/>
            </a:lvl3pPr>
            <a:lvl4pPr marL="0" indent="1371600">
              <a:buClrTx/>
              <a:buSzTx/>
              <a:buNone/>
              <a:defRPr sz="1200"/>
            </a:lvl4pPr>
            <a:lvl5pPr marL="0" indent="1828800">
              <a:buClrTx/>
              <a:buSzTx/>
              <a:buNone/>
              <a:defRPr sz="1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97" name="Title Text"/>
          <p:cNvSpPr>
            <a:spLocks noGrp="1"/>
          </p:cNvSpPr>
          <p:nvPr>
            <p:ph type="title"/>
          </p:nvPr>
        </p:nvSpPr>
        <p:spPr>
          <a:xfrm>
            <a:off x="2589211" y="609600"/>
            <a:ext cx="8915401" cy="31170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9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2589211" y="4354045"/>
            <a:ext cx="8915401" cy="155586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ClrTx/>
              <a:buSzTx/>
              <a:buNone/>
              <a:defRPr>
                <a:solidFill>
                  <a:srgbClr val="595959"/>
                </a:solidFill>
              </a:defRPr>
            </a:lvl1pPr>
            <a:lvl2pPr marL="0" indent="457200">
              <a:buClrTx/>
              <a:buSzTx/>
              <a:buNone/>
              <a:defRPr>
                <a:solidFill>
                  <a:srgbClr val="595959"/>
                </a:solidFill>
              </a:defRPr>
            </a:lvl2pPr>
            <a:lvl3pPr marL="0" indent="914400">
              <a:buClrTx/>
              <a:buSzTx/>
              <a:buNone/>
              <a:defRPr>
                <a:solidFill>
                  <a:srgbClr val="595959"/>
                </a:solidFill>
              </a:defRPr>
            </a:lvl3pPr>
            <a:lvl4pPr marL="0" indent="1371600">
              <a:buClrTx/>
              <a:buSzTx/>
              <a:buNone/>
              <a:defRPr>
                <a:solidFill>
                  <a:srgbClr val="595959"/>
                </a:solidFill>
              </a:defRPr>
            </a:lvl4pPr>
            <a:lvl5pPr marL="0" indent="1828800">
              <a:buClrTx/>
              <a:buSzTx/>
              <a:buNone/>
              <a:defRPr>
                <a:solidFill>
                  <a:srgbClr val="595959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6" name="TextBox 38"/>
          <p:cNvSpPr/>
          <p:nvPr/>
        </p:nvSpPr>
        <p:spPr>
          <a:xfrm>
            <a:off x="2466975" y="327293"/>
            <a:ext cx="609600" cy="122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“</a:t>
            </a:r>
          </a:p>
        </p:txBody>
      </p:sp>
      <p:sp>
        <p:nvSpPr>
          <p:cNvPr id="107" name="TextBox 39"/>
          <p:cNvSpPr/>
          <p:nvPr/>
        </p:nvSpPr>
        <p:spPr>
          <a:xfrm>
            <a:off x="11114088" y="2583924"/>
            <a:ext cx="609601" cy="122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”</a:t>
            </a:r>
          </a:p>
        </p:txBody>
      </p:sp>
      <p:sp>
        <p:nvSpPr>
          <p:cNvPr id="108" name="Title Text"/>
          <p:cNvSpPr>
            <a:spLocks noGrp="1"/>
          </p:cNvSpPr>
          <p:nvPr>
            <p:ph type="title"/>
          </p:nvPr>
        </p:nvSpPr>
        <p:spPr>
          <a:xfrm>
            <a:off x="2849948" y="609600"/>
            <a:ext cx="8393927" cy="28956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109" name="Body Level One…"/>
          <p:cNvSpPr>
            <a:spLocks noGrp="1"/>
          </p:cNvSpPr>
          <p:nvPr>
            <p:ph type="body" sz="quarter" idx="1"/>
          </p:nvPr>
        </p:nvSpPr>
        <p:spPr>
          <a:xfrm>
            <a:off x="3275012" y="3505200"/>
            <a:ext cx="7536555" cy="381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ClrTx/>
              <a:buSzTx/>
              <a:buNone/>
              <a:defRPr sz="1600">
                <a:solidFill>
                  <a:srgbClr val="808080"/>
                </a:solidFill>
              </a:defRPr>
            </a:lvl1pPr>
            <a:lvl2pPr marL="0" indent="457200">
              <a:buClrTx/>
              <a:buSzTx/>
              <a:buNone/>
              <a:defRPr sz="1600">
                <a:solidFill>
                  <a:srgbClr val="808080"/>
                </a:solidFill>
              </a:defRPr>
            </a:lvl2pPr>
            <a:lvl3pPr marL="0" indent="914400">
              <a:buClrTx/>
              <a:buSzTx/>
              <a:buNone/>
              <a:defRPr sz="1600">
                <a:solidFill>
                  <a:srgbClr val="808080"/>
                </a:solidFill>
              </a:defRPr>
            </a:lvl3pPr>
            <a:lvl4pPr marL="0" indent="1371600">
              <a:buClrTx/>
              <a:buSzTx/>
              <a:buNone/>
              <a:defRPr sz="1600">
                <a:solidFill>
                  <a:srgbClr val="808080"/>
                </a:solidFill>
              </a:defRPr>
            </a:lvl4pPr>
            <a:lvl5pPr marL="0" indent="1828800">
              <a:buClrTx/>
              <a:buSzTx/>
              <a:buNone/>
              <a:defRPr sz="1600">
                <a:solidFill>
                  <a:srgbClr val="80808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589211" y="4354045"/>
            <a:ext cx="8915400" cy="155586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>
              <a:buClrTx/>
              <a:buSzTx/>
              <a:buNone/>
              <a:defRPr>
                <a:solidFill>
                  <a:srgbClr val="595959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18" name="Title Text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1" cy="272484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119" name="Body Level One…"/>
          <p:cNvSpPr>
            <a:spLocks noGrp="1"/>
          </p:cNvSpPr>
          <p:nvPr>
            <p:ph type="body" sz="quarter" idx="1"/>
          </p:nvPr>
        </p:nvSpPr>
        <p:spPr>
          <a:xfrm>
            <a:off x="2589213" y="5181600"/>
            <a:ext cx="8915401" cy="72962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Tx/>
              <a:buSzTx/>
              <a:buNone/>
              <a:defRPr>
                <a:solidFill>
                  <a:srgbClr val="595959"/>
                </a:solidFill>
              </a:defRPr>
            </a:lvl1pPr>
            <a:lvl2pPr>
              <a:buClrTx/>
              <a:defRPr>
                <a:solidFill>
                  <a:srgbClr val="595959"/>
                </a:solidFill>
              </a:defRPr>
            </a:lvl2pPr>
            <a:lvl3pPr>
              <a:buClrTx/>
              <a:defRPr>
                <a:solidFill>
                  <a:srgbClr val="595959"/>
                </a:solidFill>
              </a:defRPr>
            </a:lvl3pPr>
            <a:lvl4pPr>
              <a:buClrTx/>
              <a:defRPr>
                <a:solidFill>
                  <a:srgbClr val="595959"/>
                </a:solidFill>
              </a:defRPr>
            </a:lvl4pPr>
            <a:lvl5pPr>
              <a:buClrTx/>
              <a:defRPr>
                <a:solidFill>
                  <a:srgbClr val="595959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7" name="Title Text"/>
          <p:cNvSpPr>
            <a:spLocks noGrp="1"/>
          </p:cNvSpPr>
          <p:nvPr>
            <p:ph type="title"/>
          </p:nvPr>
        </p:nvSpPr>
        <p:spPr>
          <a:xfrm>
            <a:off x="2589211" y="627407"/>
            <a:ext cx="8915401" cy="288002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12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2589211" y="4343400"/>
            <a:ext cx="8915401" cy="8382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ClrTx/>
              <a:buSzTx/>
              <a:buNone/>
              <a:defRPr sz="2400">
                <a:solidFill>
                  <a:schemeClr val="accent1"/>
                </a:solidFill>
              </a:defRPr>
            </a:lvl1pPr>
            <a:lvl2pPr marL="0" indent="457200">
              <a:buClrTx/>
              <a:buSzTx/>
              <a:buNone/>
              <a:defRPr sz="2400">
                <a:solidFill>
                  <a:schemeClr val="accent1"/>
                </a:solidFill>
              </a:defRPr>
            </a:lvl2pPr>
            <a:lvl3pPr marL="0" indent="914400">
              <a:buClrTx/>
              <a:buSzTx/>
              <a:buNone/>
              <a:defRPr sz="2400">
                <a:solidFill>
                  <a:schemeClr val="accent1"/>
                </a:solidFill>
              </a:defRPr>
            </a:lvl3pPr>
            <a:lvl4pPr marL="0" indent="1371600">
              <a:buClrTx/>
              <a:buSzTx/>
              <a:buNone/>
              <a:defRPr sz="2400">
                <a:solidFill>
                  <a:schemeClr val="accent1"/>
                </a:solidFill>
              </a:defRPr>
            </a:lvl4pPr>
            <a:lvl5pPr marL="0" indent="1828800">
              <a:buClrTx/>
              <a:buSzTx/>
              <a:buNone/>
              <a:defRPr sz="2400">
                <a:solidFill>
                  <a:schemeClr val="accent1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589213" y="5181600"/>
            <a:ext cx="8915401" cy="72962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  <a:buNone/>
              <a:defRPr>
                <a:solidFill>
                  <a:srgbClr val="595959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7" name="Title Text"/>
          <p:cNvSpPr>
            <a:spLocks noGrp="1"/>
          </p:cNvSpPr>
          <p:nvPr>
            <p:ph type="title"/>
          </p:nvPr>
        </p:nvSpPr>
        <p:spPr>
          <a:xfrm>
            <a:off x="2592388" y="623887"/>
            <a:ext cx="8912226" cy="128111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38" name="Body Level One…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1" cy="38862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46" name="Title Text"/>
          <p:cNvSpPr>
            <a:spLocks noGrp="1"/>
          </p:cNvSpPr>
          <p:nvPr>
            <p:ph type="title"/>
          </p:nvPr>
        </p:nvSpPr>
        <p:spPr>
          <a:xfrm>
            <a:off x="9294811" y="627405"/>
            <a:ext cx="2207602" cy="528381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47" name="Body Level One…"/>
          <p:cNvSpPr>
            <a:spLocks noGrp="1"/>
          </p:cNvSpPr>
          <p:nvPr>
            <p:ph type="body" idx="1"/>
          </p:nvPr>
        </p:nvSpPr>
        <p:spPr>
          <a:xfrm>
            <a:off x="2589211" y="627405"/>
            <a:ext cx="6477001" cy="528381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4EAD4"/>
            </a:gs>
            <a:gs pos="100000">
              <a:srgbClr val="BCD085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Picture 3"/>
          <p:cNvPicPr>
            <a:picLocks noChangeAspect="1"/>
          </p:cNvPicPr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0" y="0"/>
            <a:ext cx="12192000" cy="68434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ctangle 37"/>
          <p:cNvSpPr/>
          <p:nvPr/>
        </p:nvSpPr>
        <p:spPr>
          <a:xfrm>
            <a:off x="-13369" y="-53473"/>
            <a:ext cx="173791" cy="6964947"/>
          </a:xfrm>
          <a:prstGeom prst="rect">
            <a:avLst/>
          </a:prstGeom>
          <a:solidFill>
            <a:srgbClr val="766F54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4" name="Picture 36" descr="Picture 36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1410015" y="5745314"/>
            <a:ext cx="1225551" cy="995363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19">
            <a:extLst/>
          </a:blip>
          <a:stretch>
            <a:fillRect/>
          </a:stretch>
        </p:blipFill>
        <p:spPr>
          <a:xfrm>
            <a:off x="10488706" y="114857"/>
            <a:ext cx="1359601" cy="81576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lide Number"/>
          <p:cNvSpPr>
            <a:spLocks noGrp="1"/>
          </p:cNvSpPr>
          <p:nvPr>
            <p:ph type="sldNum" sz="quarter" idx="2"/>
          </p:nvPr>
        </p:nvSpPr>
        <p:spPr>
          <a:xfrm>
            <a:off x="11388410" y="6152119"/>
            <a:ext cx="357521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Title Text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/>
          <a:lstStyle/>
          <a:p>
            <a:r>
              <a:t>Title Text</a:t>
            </a:r>
          </a:p>
        </p:txBody>
      </p:sp>
      <p:sp>
        <p:nvSpPr>
          <p:cNvPr id="8" name="Body Level One…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</p:sldLayoutIdLst>
  <p:transition spd="med"/>
  <p:txStyles>
    <p:title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262626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262626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262626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262626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262626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262626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262626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262626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262626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40404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778668" marR="0" indent="-321468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40404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1208314" marR="0" indent="-293914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40404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7145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40404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21717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40404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6289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40404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30861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40404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5433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40404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40005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40404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4572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9144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13716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18288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22860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27432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32004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36576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cat.gov.ab.ca/new_format_include/learnerpathways/" TargetMode="Externa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vm-digtapp-5a:9997/demos/tces/" TargetMode="Externa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vm-digtapp-5a:9997/demos/tces/" TargetMode="Externa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transferalberta.alberta.ca/transfer-alberta-search/#/searchTypeStep" TargetMode="External"/><Relationship Id="rId7" Type="http://schemas.openxmlformats.org/officeDocument/2006/relationships/image" Target="../media/image8.png"/><Relationship Id="rId2" Type="http://schemas.openxmlformats.org/officeDocument/2006/relationships/hyperlink" Target="http://transferalberta.alberta.ca/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hyperlink" Target="https://itunes.apple.com/ca/app/transfer-alberta/id923018755?mt=8" TargetMode="External"/><Relationship Id="rId4" Type="http://schemas.openxmlformats.org/officeDocument/2006/relationships/hyperlink" Target="https://play.google.com/store/apps/details?id=ca.ab.gov.transferab&amp;hl=en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mailto:clare.ard@gov.ab.ca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Rectangle 1"/>
          <p:cNvSpPr>
            <a:spLocks noGrp="1"/>
          </p:cNvSpPr>
          <p:nvPr>
            <p:ph type="sldNum" sz="quarter" idx="2"/>
          </p:nvPr>
        </p:nvSpPr>
        <p:spPr>
          <a:xfrm>
            <a:off x="11388410" y="6152119"/>
            <a:ext cx="230831" cy="3708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  <p:sp>
        <p:nvSpPr>
          <p:cNvPr id="164" name="Title 1"/>
          <p:cNvSpPr>
            <a:spLocks noGrp="1"/>
          </p:cNvSpPr>
          <p:nvPr>
            <p:ph type="ctrTitle"/>
          </p:nvPr>
        </p:nvSpPr>
        <p:spPr>
          <a:xfrm>
            <a:off x="2589213" y="1824316"/>
            <a:ext cx="8915401" cy="22621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sz="4000" dirty="0"/>
              <a:t>Alberta’s New Learner Pathways System (</a:t>
            </a:r>
            <a:r>
              <a:rPr sz="4000" dirty="0" smtClean="0"/>
              <a:t>LPS)</a:t>
            </a:r>
            <a:r>
              <a:rPr lang="en-US" sz="4000" dirty="0" smtClean="0"/>
              <a:t>tools and proposed ACAT website</a:t>
            </a:r>
            <a:endParaRPr sz="4000" dirty="0"/>
          </a:p>
        </p:txBody>
      </p:sp>
      <p:sp>
        <p:nvSpPr>
          <p:cNvPr id="165" name="Subtitle 2"/>
          <p:cNvSpPr>
            <a:spLocks noGrp="1"/>
          </p:cNvSpPr>
          <p:nvPr>
            <p:ph type="subTitle" sz="quarter" idx="1"/>
          </p:nvPr>
        </p:nvSpPr>
        <p:spPr>
          <a:xfrm>
            <a:off x="2660930" y="4184184"/>
            <a:ext cx="8915401" cy="1127126"/>
          </a:xfrm>
          <a:prstGeom prst="rect">
            <a:avLst/>
          </a:prstGeom>
        </p:spPr>
        <p:txBody>
          <a:bodyPr/>
          <a:lstStyle/>
          <a:p>
            <a:pPr>
              <a:defRPr sz="2400"/>
            </a:pPr>
            <a:r>
              <a:rPr lang="en-US" dirty="0" smtClean="0"/>
              <a:t>May </a:t>
            </a:r>
            <a:r>
              <a:rPr dirty="0" smtClean="0"/>
              <a:t>2017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angle 1"/>
          <p:cNvSpPr>
            <a:spLocks noGrp="1"/>
          </p:cNvSpPr>
          <p:nvPr>
            <p:ph type="sldNum" sz="quarter" idx="2"/>
          </p:nvPr>
        </p:nvSpPr>
        <p:spPr>
          <a:xfrm>
            <a:off x="11388410" y="6152119"/>
            <a:ext cx="230831" cy="3708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168" name="Shape 45"/>
          <p:cNvSpPr>
            <a:spLocks noGrp="1"/>
          </p:cNvSpPr>
          <p:nvPr>
            <p:ph type="title" idx="4294967295"/>
          </p:nvPr>
        </p:nvSpPr>
        <p:spPr>
          <a:xfrm>
            <a:off x="2266156" y="506412"/>
            <a:ext cx="8515351" cy="6746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800" b="1">
                <a:solidFill>
                  <a:srgbClr val="000000"/>
                </a:solidFill>
              </a:defRPr>
            </a:lvl1pPr>
          </a:lstStyle>
          <a:p>
            <a:r>
              <a:rPr lang="en-US" sz="3600" dirty="0" smtClean="0"/>
              <a:t>Topics</a:t>
            </a:r>
            <a:endParaRPr sz="3600" dirty="0"/>
          </a:p>
        </p:txBody>
      </p:sp>
      <p:sp>
        <p:nvSpPr>
          <p:cNvPr id="169" name="Shape 46"/>
          <p:cNvSpPr>
            <a:spLocks noGrp="1"/>
          </p:cNvSpPr>
          <p:nvPr>
            <p:ph type="body" idx="4294967295"/>
          </p:nvPr>
        </p:nvSpPr>
        <p:spPr>
          <a:xfrm>
            <a:off x="2665412" y="1474237"/>
            <a:ext cx="8116094" cy="4432352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1">
              <a:buClr>
                <a:srgbClr val="7C240C"/>
              </a:buClr>
              <a:defRPr sz="2400">
                <a:solidFill>
                  <a:srgbClr val="000000"/>
                </a:solidFill>
              </a:defRPr>
            </a:pPr>
            <a:r>
              <a:rPr lang="en-US" dirty="0" smtClean="0"/>
              <a:t>What are the </a:t>
            </a:r>
            <a:r>
              <a:rPr dirty="0" smtClean="0"/>
              <a:t>New </a:t>
            </a:r>
            <a:r>
              <a:rPr dirty="0"/>
              <a:t>Alberta Learner Pathways System (</a:t>
            </a:r>
            <a:r>
              <a:rPr dirty="0" smtClean="0"/>
              <a:t>LPS</a:t>
            </a:r>
            <a:r>
              <a:rPr lang="en-US" dirty="0" smtClean="0"/>
              <a:t>) tools and why did we develop them?</a:t>
            </a:r>
            <a:endParaRPr dirty="0"/>
          </a:p>
          <a:p>
            <a:pPr lvl="1">
              <a:buClr>
                <a:srgbClr val="7C240C"/>
              </a:buClr>
              <a:defRPr sz="2400">
                <a:solidFill>
                  <a:srgbClr val="000000"/>
                </a:solidFill>
              </a:defRPr>
            </a:pPr>
            <a:r>
              <a:rPr lang="en-US" dirty="0" smtClean="0"/>
              <a:t>Overview </a:t>
            </a:r>
            <a:r>
              <a:rPr dirty="0" smtClean="0"/>
              <a:t>of</a:t>
            </a:r>
            <a:r>
              <a:rPr lang="en-US" dirty="0" smtClean="0"/>
              <a:t>:</a:t>
            </a:r>
          </a:p>
          <a:p>
            <a:pPr marL="1229746" lvl="2" indent="-342900">
              <a:buClr>
                <a:srgbClr val="7C240C"/>
              </a:buClr>
              <a:defRPr sz="2400">
                <a:solidFill>
                  <a:srgbClr val="000000"/>
                </a:solidFill>
              </a:defRPr>
            </a:pPr>
            <a:r>
              <a:rPr dirty="0" smtClean="0"/>
              <a:t>Learner </a:t>
            </a:r>
            <a:r>
              <a:rPr dirty="0"/>
              <a:t>Pathways </a:t>
            </a:r>
            <a:r>
              <a:rPr dirty="0" smtClean="0"/>
              <a:t>Catalog </a:t>
            </a:r>
            <a:endParaRPr dirty="0"/>
          </a:p>
          <a:p>
            <a:pPr marL="1229746" lvl="2" indent="-342900">
              <a:buClr>
                <a:srgbClr val="7C240C"/>
              </a:buClr>
              <a:defRPr sz="2400">
                <a:solidFill>
                  <a:srgbClr val="000000"/>
                </a:solidFill>
              </a:defRPr>
            </a:pPr>
            <a:r>
              <a:rPr dirty="0" smtClean="0"/>
              <a:t>Transfer </a:t>
            </a:r>
            <a:r>
              <a:rPr dirty="0"/>
              <a:t>Alberta </a:t>
            </a:r>
            <a:r>
              <a:rPr dirty="0" smtClean="0"/>
              <a:t>Website</a:t>
            </a:r>
            <a:endParaRPr dirty="0"/>
          </a:p>
          <a:p>
            <a:pPr lvl="1">
              <a:buClr>
                <a:srgbClr val="7C240C"/>
              </a:buClr>
              <a:defRPr sz="2400">
                <a:solidFill>
                  <a:srgbClr val="000000"/>
                </a:solidFill>
              </a:defRPr>
            </a:pPr>
            <a:r>
              <a:rPr lang="en-US" dirty="0" smtClean="0"/>
              <a:t>New ACAT website under development – what would you like to see?</a:t>
            </a:r>
          </a:p>
          <a:p>
            <a:pPr lvl="1">
              <a:buClr>
                <a:srgbClr val="7C240C"/>
              </a:buClr>
              <a:defRPr sz="2400">
                <a:solidFill>
                  <a:srgbClr val="000000"/>
                </a:solidFill>
              </a:defRPr>
            </a:pPr>
            <a:r>
              <a:rPr lang="en-US" dirty="0" smtClean="0"/>
              <a:t>Next Steps</a:t>
            </a:r>
            <a:endParaRPr lang="en-US" dirty="0"/>
          </a:p>
          <a:p>
            <a:pPr marL="742950" lvl="1" indent="-285750">
              <a:buClr>
                <a:srgbClr val="7C240C"/>
              </a:buClr>
              <a:buChar char="❖"/>
              <a:defRPr sz="2400">
                <a:solidFill>
                  <a:srgbClr val="000000"/>
                </a:solidFill>
              </a:defRPr>
            </a:pP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ectangle 1"/>
          <p:cNvSpPr>
            <a:spLocks noGrp="1"/>
          </p:cNvSpPr>
          <p:nvPr>
            <p:ph type="sldNum" sz="quarter" idx="2"/>
          </p:nvPr>
        </p:nvSpPr>
        <p:spPr>
          <a:xfrm>
            <a:off x="11388410" y="6152119"/>
            <a:ext cx="230831" cy="3708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76" name="Shape 54"/>
          <p:cNvSpPr>
            <a:spLocks noGrp="1"/>
          </p:cNvSpPr>
          <p:nvPr>
            <p:ph type="title" idx="4294967295"/>
          </p:nvPr>
        </p:nvSpPr>
        <p:spPr>
          <a:xfrm>
            <a:off x="2590800" y="352425"/>
            <a:ext cx="6962775" cy="7239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 sz="2800" b="1">
                <a:solidFill>
                  <a:srgbClr val="000000"/>
                </a:solidFill>
              </a:defRPr>
            </a:pPr>
            <a:r>
              <a:rPr lang="en-US" sz="3200" dirty="0" smtClean="0"/>
              <a:t>Student Pathways Gaps Identified</a:t>
            </a:r>
            <a:endParaRPr sz="3200" b="0" dirty="0">
              <a:solidFill>
                <a:srgbClr val="6E3319"/>
              </a:solidFill>
            </a:endParaRPr>
          </a:p>
        </p:txBody>
      </p:sp>
      <p:sp>
        <p:nvSpPr>
          <p:cNvPr id="177" name="Shape 55"/>
          <p:cNvSpPr>
            <a:spLocks noGrp="1"/>
          </p:cNvSpPr>
          <p:nvPr>
            <p:ph type="body" idx="4294967295"/>
          </p:nvPr>
        </p:nvSpPr>
        <p:spPr>
          <a:xfrm>
            <a:off x="2590800" y="1483567"/>
            <a:ext cx="8567403" cy="491143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1">
              <a:spcBef>
                <a:spcPts val="600"/>
              </a:spcBef>
              <a:defRPr>
                <a:solidFill>
                  <a:srgbClr val="000000"/>
                </a:solidFill>
              </a:defRPr>
            </a:pPr>
            <a:r>
              <a:rPr sz="2000" dirty="0" smtClean="0"/>
              <a:t>Information </a:t>
            </a:r>
            <a:r>
              <a:rPr sz="2000" dirty="0"/>
              <a:t>to help students navigate learner pathways </a:t>
            </a:r>
            <a:r>
              <a:rPr lang="en-US" sz="2000" dirty="0" smtClean="0"/>
              <a:t>more readily</a:t>
            </a:r>
            <a:endParaRPr sz="2000" dirty="0"/>
          </a:p>
          <a:p>
            <a:pPr marL="1082675" lvl="2" indent="-228600">
              <a:buFont typeface="Arial"/>
              <a:defRPr sz="1600">
                <a:solidFill>
                  <a:srgbClr val="000000"/>
                </a:solidFill>
              </a:defRPr>
            </a:pPr>
            <a:r>
              <a:rPr sz="2000" dirty="0"/>
              <a:t>Admissions information </a:t>
            </a:r>
            <a:r>
              <a:rPr lang="en-US" sz="2000" dirty="0" smtClean="0"/>
              <a:t>may not be </a:t>
            </a:r>
            <a:r>
              <a:rPr sz="2000" dirty="0" smtClean="0"/>
              <a:t>easily accessible</a:t>
            </a:r>
            <a:endParaRPr sz="2000" dirty="0"/>
          </a:p>
          <a:p>
            <a:pPr marL="1082675" lvl="2" indent="-228600">
              <a:buFont typeface="Arial"/>
              <a:defRPr sz="1600">
                <a:solidFill>
                  <a:srgbClr val="000000"/>
                </a:solidFill>
              </a:defRPr>
            </a:pPr>
            <a:r>
              <a:rPr sz="2000" dirty="0"/>
              <a:t>Students often do not know that admission requirements must be considered when making transfer decisions</a:t>
            </a:r>
          </a:p>
          <a:p>
            <a:pPr marL="1082675" lvl="2" indent="-228600">
              <a:buFont typeface="Arial"/>
              <a:defRPr sz="1600">
                <a:solidFill>
                  <a:srgbClr val="000000"/>
                </a:solidFill>
              </a:defRPr>
            </a:pPr>
            <a:r>
              <a:rPr lang="en-US" sz="2000" dirty="0"/>
              <a:t>T</a:t>
            </a:r>
            <a:r>
              <a:rPr sz="2000" dirty="0" smtClean="0"/>
              <a:t>ransfer </a:t>
            </a:r>
            <a:r>
              <a:rPr sz="2000" dirty="0"/>
              <a:t>and admissions information </a:t>
            </a:r>
            <a:r>
              <a:rPr lang="en-US" sz="2000" dirty="0" smtClean="0"/>
              <a:t>may be</a:t>
            </a:r>
            <a:r>
              <a:rPr sz="2000" dirty="0" smtClean="0"/>
              <a:t> </a:t>
            </a:r>
            <a:r>
              <a:rPr sz="2000" dirty="0"/>
              <a:t>disconnected </a:t>
            </a:r>
          </a:p>
          <a:p>
            <a:pPr lvl="1">
              <a:spcBef>
                <a:spcPts val="600"/>
              </a:spcBef>
              <a:defRPr>
                <a:solidFill>
                  <a:srgbClr val="000000"/>
                </a:solidFill>
              </a:defRPr>
            </a:pPr>
            <a:r>
              <a:rPr sz="2000" dirty="0"/>
              <a:t>Students </a:t>
            </a:r>
            <a:r>
              <a:rPr sz="2000" dirty="0" smtClean="0"/>
              <a:t>want</a:t>
            </a:r>
            <a:r>
              <a:rPr lang="en-US" sz="2000" dirty="0" smtClean="0"/>
              <a:t>ed</a:t>
            </a:r>
            <a:r>
              <a:rPr sz="2000" dirty="0" smtClean="0"/>
              <a:t> </a:t>
            </a:r>
            <a:r>
              <a:rPr sz="2000" dirty="0"/>
              <a:t>access to admissions and transfer information in </a:t>
            </a:r>
            <a:r>
              <a:rPr sz="2000" dirty="0" smtClean="0"/>
              <a:t>one well-organized</a:t>
            </a:r>
            <a:r>
              <a:rPr lang="en-US" sz="2000" dirty="0" smtClean="0"/>
              <a:t> </a:t>
            </a:r>
            <a:r>
              <a:rPr sz="2000" dirty="0" smtClean="0"/>
              <a:t>interface </a:t>
            </a:r>
            <a:r>
              <a:rPr lang="en-US" sz="2000" dirty="0" smtClean="0"/>
              <a:t>designed for mobile and desktop access.</a:t>
            </a:r>
          </a:p>
          <a:p>
            <a:pPr marL="742950" lvl="1" indent="-285750">
              <a:spcBef>
                <a:spcPts val="600"/>
              </a:spcBef>
              <a:buChar char="❖"/>
              <a:defRPr>
                <a:solidFill>
                  <a:srgbClr val="000000"/>
                </a:solidFill>
              </a:defRPr>
            </a:pPr>
            <a:endParaRPr lang="en-US" sz="2000" dirty="0"/>
          </a:p>
          <a:p>
            <a:pPr lvl="1">
              <a:spcBef>
                <a:spcPts val="600"/>
              </a:spcBef>
              <a:defRPr>
                <a:solidFill>
                  <a:srgbClr val="000000"/>
                </a:solidFill>
              </a:defRPr>
            </a:pPr>
            <a:r>
              <a:rPr lang="en-US" sz="2000" dirty="0" smtClean="0"/>
              <a:t>Question to consider: how can we/should we share more admissions information?</a:t>
            </a:r>
            <a:endParaRPr sz="2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ectangle 1"/>
          <p:cNvSpPr>
            <a:spLocks noGrp="1"/>
          </p:cNvSpPr>
          <p:nvPr>
            <p:ph type="sldNum" sz="quarter" idx="2"/>
          </p:nvPr>
        </p:nvSpPr>
        <p:spPr>
          <a:xfrm>
            <a:off x="11388410" y="6152119"/>
            <a:ext cx="230831" cy="3708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176" name="Shape 54"/>
          <p:cNvSpPr>
            <a:spLocks noGrp="1"/>
          </p:cNvSpPr>
          <p:nvPr>
            <p:ph type="title" idx="4294967295"/>
          </p:nvPr>
        </p:nvSpPr>
        <p:spPr>
          <a:xfrm>
            <a:off x="2590800" y="352425"/>
            <a:ext cx="6962775" cy="7239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 sz="2800" b="1">
                <a:solidFill>
                  <a:srgbClr val="000000"/>
                </a:solidFill>
              </a:defRPr>
            </a:pPr>
            <a:r>
              <a:rPr lang="en-US" sz="3200" dirty="0" smtClean="0"/>
              <a:t>The Alberta Transfer System</a:t>
            </a:r>
            <a:endParaRPr sz="3200" b="0" dirty="0">
              <a:solidFill>
                <a:srgbClr val="6E3319"/>
              </a:solidFill>
            </a:endParaRPr>
          </a:p>
        </p:txBody>
      </p:sp>
      <p:sp>
        <p:nvSpPr>
          <p:cNvPr id="177" name="Shape 55"/>
          <p:cNvSpPr>
            <a:spLocks noGrp="1"/>
          </p:cNvSpPr>
          <p:nvPr>
            <p:ph type="body" idx="4294967295"/>
          </p:nvPr>
        </p:nvSpPr>
        <p:spPr>
          <a:xfrm>
            <a:off x="2590800" y="1483567"/>
            <a:ext cx="8567403" cy="491143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57200" lvl="1" indent="0">
              <a:spcBef>
                <a:spcPts val="600"/>
              </a:spcBef>
              <a:buNone/>
              <a:defRPr>
                <a:solidFill>
                  <a:srgbClr val="000000"/>
                </a:solidFill>
              </a:defRPr>
            </a:pPr>
            <a:r>
              <a:rPr lang="en-US" sz="2000" b="1" dirty="0" smtClean="0"/>
              <a:t>41 post-secondary institutions</a:t>
            </a:r>
            <a:r>
              <a:rPr lang="en-US" sz="2000" dirty="0" smtClean="0"/>
              <a:t>:</a:t>
            </a:r>
          </a:p>
          <a:p>
            <a:pPr lvl="1">
              <a:spcBef>
                <a:spcPts val="600"/>
              </a:spcBef>
              <a:defRPr>
                <a:solidFill>
                  <a:srgbClr val="000000"/>
                </a:solidFill>
              </a:defRPr>
            </a:pPr>
            <a:r>
              <a:rPr lang="en-US" sz="2000" dirty="0" smtClean="0"/>
              <a:t> all 26 Alberta publicly funded PSIs (Campus Alberta)</a:t>
            </a:r>
          </a:p>
          <a:p>
            <a:pPr lvl="1">
              <a:spcBef>
                <a:spcPts val="600"/>
              </a:spcBef>
              <a:defRPr>
                <a:solidFill>
                  <a:srgbClr val="000000"/>
                </a:solidFill>
              </a:defRPr>
            </a:pPr>
            <a:r>
              <a:rPr lang="en-US" sz="2000" dirty="0" smtClean="0"/>
              <a:t>5 indigenous institutions (</a:t>
            </a:r>
            <a:r>
              <a:rPr lang="en-US" sz="2000" dirty="0" err="1" smtClean="0"/>
              <a:t>UntnBlue</a:t>
            </a:r>
            <a:r>
              <a:rPr lang="en-US" sz="2000" dirty="0" smtClean="0"/>
              <a:t> Quills, YTC, </a:t>
            </a:r>
            <a:r>
              <a:rPr lang="en-US" sz="2000" dirty="0" err="1" smtClean="0"/>
              <a:t>Maskwacis</a:t>
            </a:r>
            <a:r>
              <a:rPr lang="en-US" sz="2000" dirty="0" smtClean="0"/>
              <a:t>, Red Crow, </a:t>
            </a:r>
            <a:r>
              <a:rPr lang="en-US" sz="2000" dirty="0" err="1" smtClean="0"/>
              <a:t>Nechi</a:t>
            </a:r>
            <a:r>
              <a:rPr lang="en-US" sz="2000" dirty="0" smtClean="0"/>
              <a:t>)</a:t>
            </a:r>
          </a:p>
          <a:p>
            <a:pPr lvl="1">
              <a:spcBef>
                <a:spcPts val="600"/>
              </a:spcBef>
              <a:defRPr>
                <a:solidFill>
                  <a:srgbClr val="000000"/>
                </a:solidFill>
              </a:defRPr>
            </a:pPr>
            <a:r>
              <a:rPr lang="en-US" sz="2000" dirty="0"/>
              <a:t>4 private not-for-profits (Columbia, </a:t>
            </a:r>
            <a:r>
              <a:rPr lang="en-US" sz="2000" dirty="0" smtClean="0"/>
              <a:t>Prairie, </a:t>
            </a:r>
            <a:r>
              <a:rPr lang="en-US" sz="2000" dirty="0"/>
              <a:t>Rocky Mountain Colleges, and Taylor College and Seminary</a:t>
            </a:r>
            <a:r>
              <a:rPr lang="en-US" sz="2000" dirty="0" smtClean="0"/>
              <a:t>)</a:t>
            </a:r>
          </a:p>
          <a:p>
            <a:pPr lvl="1">
              <a:spcBef>
                <a:spcPts val="600"/>
              </a:spcBef>
              <a:defRPr>
                <a:solidFill>
                  <a:srgbClr val="000000"/>
                </a:solidFill>
              </a:defRPr>
            </a:pPr>
            <a:r>
              <a:rPr lang="en-US" sz="2000" dirty="0" smtClean="0"/>
              <a:t>6 OOP PSIs, including our two newest members, </a:t>
            </a:r>
            <a:r>
              <a:rPr lang="en-US" sz="2000" dirty="0" err="1" smtClean="0"/>
              <a:t>URegina</a:t>
            </a:r>
            <a:r>
              <a:rPr lang="en-US" sz="2000" dirty="0" smtClean="0"/>
              <a:t> </a:t>
            </a:r>
            <a:r>
              <a:rPr lang="en-US" sz="2000" dirty="0"/>
              <a:t>and </a:t>
            </a:r>
            <a:r>
              <a:rPr lang="en-US" sz="2000" dirty="0" err="1" smtClean="0"/>
              <a:t>CotRockies</a:t>
            </a:r>
            <a:r>
              <a:rPr lang="en-US" sz="2000" dirty="0" smtClean="0"/>
              <a:t>. </a:t>
            </a:r>
            <a:r>
              <a:rPr lang="en-US" sz="2000" dirty="0"/>
              <a:t>We also have </a:t>
            </a:r>
            <a:r>
              <a:rPr lang="en-US" sz="2000" dirty="0" smtClean="0"/>
              <a:t>Yukon, Aurora (NWT), and Nunavut Arctic Colleges, </a:t>
            </a:r>
            <a:r>
              <a:rPr lang="en-US" sz="2000" dirty="0"/>
              <a:t>as well as TRU - OL (Open Learning</a:t>
            </a:r>
            <a:r>
              <a:rPr lang="en-US" sz="2000" dirty="0" smtClean="0"/>
              <a:t>).</a:t>
            </a:r>
          </a:p>
          <a:p>
            <a:pPr marL="742950" lvl="1" indent="-285750">
              <a:spcBef>
                <a:spcPts val="600"/>
              </a:spcBef>
              <a:buFontTx/>
              <a:buChar char="❖"/>
              <a:defRPr>
                <a:solidFill>
                  <a:srgbClr val="000000"/>
                </a:solidFill>
              </a:defRPr>
            </a:pPr>
            <a:endParaRPr lang="en-US" sz="2000" dirty="0"/>
          </a:p>
          <a:p>
            <a:pPr marL="457200" lvl="1" indent="0">
              <a:spcBef>
                <a:spcPts val="600"/>
              </a:spcBef>
              <a:buNone/>
              <a:defRPr>
                <a:solidFill>
                  <a:srgbClr val="000000"/>
                </a:solidFill>
              </a:defRPr>
            </a:pPr>
            <a:r>
              <a:rPr lang="en-US" sz="2000" b="1" dirty="0" smtClean="0"/>
              <a:t>Partners at PSIs </a:t>
            </a:r>
            <a:r>
              <a:rPr lang="en-US" sz="2000" dirty="0" smtClean="0"/>
              <a:t>include senior administrators, instructional faculty, contact people (usually RO staff). We are also reaching out to student advisors. </a:t>
            </a:r>
            <a:endParaRPr lang="en-US" sz="2000" dirty="0"/>
          </a:p>
          <a:p>
            <a:pPr marL="742950" lvl="1" indent="-285750">
              <a:spcBef>
                <a:spcPts val="600"/>
              </a:spcBef>
              <a:buChar char="❖"/>
              <a:defRPr>
                <a:solidFill>
                  <a:srgbClr val="000000"/>
                </a:solidFill>
              </a:defRPr>
            </a:pPr>
            <a:endParaRPr lang="en-US" sz="2000" dirty="0" smtClean="0"/>
          </a:p>
          <a:p>
            <a:pPr marL="742950" lvl="1" indent="-285750">
              <a:spcBef>
                <a:spcPts val="600"/>
              </a:spcBef>
              <a:buChar char="❖"/>
              <a:defRPr>
                <a:solidFill>
                  <a:srgbClr val="000000"/>
                </a:solidFill>
              </a:defRPr>
            </a:pP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16633605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Rectangle 1"/>
          <p:cNvSpPr>
            <a:spLocks noGrp="1"/>
          </p:cNvSpPr>
          <p:nvPr>
            <p:ph type="sldNum" sz="quarter" idx="2"/>
          </p:nvPr>
        </p:nvSpPr>
        <p:spPr>
          <a:xfrm>
            <a:off x="11388410" y="6152119"/>
            <a:ext cx="230831" cy="3708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188" name="Title 1"/>
          <p:cNvSpPr>
            <a:spLocks noGrp="1"/>
          </p:cNvSpPr>
          <p:nvPr>
            <p:ph type="title"/>
          </p:nvPr>
        </p:nvSpPr>
        <p:spPr>
          <a:xfrm>
            <a:off x="2060265" y="237843"/>
            <a:ext cx="8243063" cy="713523"/>
          </a:xfrm>
          <a:prstGeom prst="rect">
            <a:avLst/>
          </a:prstGeom>
        </p:spPr>
        <p:txBody>
          <a:bodyPr/>
          <a:lstStyle>
            <a:lvl1pPr>
              <a:defRPr sz="3000" b="1"/>
            </a:lvl1pPr>
          </a:lstStyle>
          <a:p>
            <a:r>
              <a:t>New Learner Pathways System Principles</a:t>
            </a:r>
          </a:p>
        </p:txBody>
      </p:sp>
      <p:graphicFrame>
        <p:nvGraphicFramePr>
          <p:cNvPr id="189" name="Table 860"/>
          <p:cNvGraphicFramePr/>
          <p:nvPr>
            <p:extLst>
              <p:ext uri="{D42A27DB-BD31-4B8C-83A1-F6EECF244321}">
                <p14:modId xmlns:p14="http://schemas.microsoft.com/office/powerpoint/2010/main" val="1851291268"/>
              </p:ext>
            </p:extLst>
          </p:nvPr>
        </p:nvGraphicFramePr>
        <p:xfrm>
          <a:off x="2312201" y="1543178"/>
          <a:ext cx="9191624" cy="404469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628650"/>
                <a:gridCol w="8443912"/>
                <a:gridCol w="119062"/>
              </a:tblGrid>
              <a:tr h="0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endParaRPr sz="2000" dirty="0"/>
                    </a:p>
                  </a:txBody>
                  <a:tcPr marL="0" marR="0" marT="0" marB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48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1</a:t>
                      </a:r>
                    </a:p>
                  </a:txBody>
                  <a:tcPr marL="0" marR="0" marT="0" marB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sz="2000" dirty="0"/>
                        <a:t>Support learner pathways and improve students ability to find relevant information quickly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miter lim="400000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sz="1400"/>
                        <a:t> 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miter lim="400000"/>
                    </a:lnB>
                    <a:solidFill>
                      <a:srgbClr val="E1CDCC"/>
                    </a:solidFill>
                  </a:tcPr>
                </a:tc>
              </a:tr>
              <a:tr h="5476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sz="2000" b="1">
                          <a:solidFill>
                            <a:srgbClr val="FFFFFF"/>
                          </a:solidFill>
                        </a:rPr>
                        <a:t>2</a:t>
                      </a:r>
                    </a:p>
                  </a:txBody>
                  <a:tcPr marL="0" marR="0" marT="0" marB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sz="2000" dirty="0"/>
                        <a:t>Partner and collaborate with other provinces / stakeholders in support of interprovincial learner mobility and transfer 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sz="1400"/>
                        <a:t> 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0E8E7"/>
                    </a:solidFill>
                  </a:tcPr>
                </a:tc>
              </a:tr>
              <a:tr h="506412">
                <a:tc>
                  <a:txBody>
                    <a:bodyPr/>
                    <a:lstStyle/>
                    <a:p>
                      <a:pPr marL="109537" indent="-109537" algn="ctr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sz="2000" b="1">
                          <a:solidFill>
                            <a:srgbClr val="FFFFFF"/>
                          </a:solidFill>
                        </a:rPr>
                        <a:t>   3</a:t>
                      </a:r>
                    </a:p>
                  </a:txBody>
                  <a:tcPr marL="0" marR="0" marT="0" marB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sz="2000" dirty="0"/>
                        <a:t>Respect autonomy of PSIs and their own systems by allowing more than one point of entry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sz="1400"/>
                        <a:t> 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E1CDCC"/>
                    </a:solidFill>
                  </a:tcPr>
                </a:tc>
              </a:tr>
              <a:tr h="547687">
                <a:tc>
                  <a:txBody>
                    <a:bodyPr/>
                    <a:lstStyle/>
                    <a:p>
                      <a:pPr marL="109537" indent="-109537" algn="ctr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sz="2000" b="1">
                          <a:solidFill>
                            <a:srgbClr val="FFFFFF"/>
                          </a:solidFill>
                        </a:rPr>
                        <a:t>   4</a:t>
                      </a:r>
                    </a:p>
                  </a:txBody>
                  <a:tcPr marL="0" marR="0" marT="0" marB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sz="2000" dirty="0"/>
                        <a:t>Provide a system that can compare and share learner pathways and mobility information across institutions and jurisdictions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sz="1400"/>
                        <a:t> 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0E8E7"/>
                    </a:solidFill>
                  </a:tcPr>
                </a:tc>
              </a:tr>
              <a:tr h="547687">
                <a:tc>
                  <a:txBody>
                    <a:bodyPr/>
                    <a:lstStyle/>
                    <a:p>
                      <a:pPr marL="109537" indent="-109537" algn="ctr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sz="2000" b="1">
                          <a:solidFill>
                            <a:srgbClr val="FFFFFF"/>
                          </a:solidFill>
                        </a:rPr>
                        <a:t>   5</a:t>
                      </a:r>
                    </a:p>
                  </a:txBody>
                  <a:tcPr marL="0" marR="0" marT="0" marB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sz="2000" dirty="0"/>
                        <a:t>Simplify administrative processes with effective workflows and make information be available as soon as possible 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sz="1400" dirty="0"/>
                        <a:t> 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E1CD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Rectangle 1"/>
          <p:cNvSpPr>
            <a:spLocks noGrp="1"/>
          </p:cNvSpPr>
          <p:nvPr>
            <p:ph type="sldNum" sz="quarter" idx="2"/>
          </p:nvPr>
        </p:nvSpPr>
        <p:spPr>
          <a:xfrm>
            <a:off x="11388410" y="6152119"/>
            <a:ext cx="230831" cy="3708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188" name="Title 1"/>
          <p:cNvSpPr>
            <a:spLocks noGrp="1"/>
          </p:cNvSpPr>
          <p:nvPr>
            <p:ph type="title"/>
          </p:nvPr>
        </p:nvSpPr>
        <p:spPr>
          <a:xfrm>
            <a:off x="1474237" y="527092"/>
            <a:ext cx="8866413" cy="713523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3000" b="1"/>
            </a:lvl1pPr>
          </a:lstStyle>
          <a:p>
            <a:r>
              <a:rPr dirty="0"/>
              <a:t>New Learner Pathways System </a:t>
            </a:r>
            <a:r>
              <a:rPr dirty="0" smtClean="0"/>
              <a:t>Principles</a:t>
            </a:r>
            <a:r>
              <a:rPr lang="en-US" dirty="0" smtClean="0"/>
              <a:t> continued</a:t>
            </a:r>
            <a:endParaRPr dirty="0"/>
          </a:p>
        </p:txBody>
      </p:sp>
      <p:graphicFrame>
        <p:nvGraphicFramePr>
          <p:cNvPr id="189" name="Table 860"/>
          <p:cNvGraphicFramePr/>
          <p:nvPr>
            <p:extLst>
              <p:ext uri="{D42A27DB-BD31-4B8C-83A1-F6EECF244321}">
                <p14:modId xmlns:p14="http://schemas.microsoft.com/office/powerpoint/2010/main" val="2380491483"/>
              </p:ext>
            </p:extLst>
          </p:nvPr>
        </p:nvGraphicFramePr>
        <p:xfrm>
          <a:off x="2196786" y="1735495"/>
          <a:ext cx="9191624" cy="3731003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628650"/>
                <a:gridCol w="8443912"/>
                <a:gridCol w="119062"/>
              </a:tblGrid>
              <a:tr h="280273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lang="en-US" baseline="0" dirty="0" smtClean="0"/>
                        <a:t> </a:t>
                      </a:r>
                      <a:endParaRPr dirty="0"/>
                    </a:p>
                  </a:txBody>
                  <a:tcPr marL="0" marR="0" marT="0" marB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7714">
                <a:tc>
                  <a:txBody>
                    <a:bodyPr/>
                    <a:lstStyle/>
                    <a:p>
                      <a:pPr marL="109537" indent="-109537" algn="ctr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</a:rPr>
                        <a:t>   6</a:t>
                      </a:r>
                    </a:p>
                  </a:txBody>
                  <a:tcPr marL="0" marR="0" marT="0" marB="0" horzOverflow="overflow">
                    <a:lnL w="12700">
                      <a:miter lim="400000"/>
                    </a:lnL>
                    <a:lnR w="12700">
                      <a:noFill/>
                      <a:miter lim="400000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sz="1800" dirty="0"/>
                        <a:t>Create multiple data integration points between AB systems to share relevant information and minimize on administration </a:t>
                      </a:r>
                    </a:p>
                  </a:txBody>
                  <a:tcPr marL="45720" marR="45720" horzOverflow="overflow">
                    <a:lnL w="12700">
                      <a:noFill/>
                      <a:miter lim="400000"/>
                    </a:lnL>
                    <a:lnR w="12700">
                      <a:noFill/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sz="1400"/>
                        <a:t> </a:t>
                      </a:r>
                    </a:p>
                  </a:txBody>
                  <a:tcPr marL="0" marR="0" marT="0" marB="0" anchor="ctr" horzOverflow="overflow">
                    <a:lnL w="12700">
                      <a:noFill/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0E8E7"/>
                    </a:solidFill>
                  </a:tcPr>
                </a:tc>
              </a:tr>
              <a:tr h="403125">
                <a:tc>
                  <a:txBody>
                    <a:bodyPr/>
                    <a:lstStyle/>
                    <a:p>
                      <a:pPr marL="109537" indent="-109537" algn="ctr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</a:rPr>
                        <a:t>   7</a:t>
                      </a:r>
                    </a:p>
                  </a:txBody>
                  <a:tcPr marL="0" marR="0" marT="0" marB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sz="1800" dirty="0"/>
                        <a:t>Data owners must ensure that their information is up-to-date and honored for student mobility 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sz="1400"/>
                        <a:t> 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E1CDCC"/>
                    </a:solidFill>
                  </a:tcPr>
                </a:tc>
              </a:tr>
              <a:tr h="403125">
                <a:tc>
                  <a:txBody>
                    <a:bodyPr/>
                    <a:lstStyle/>
                    <a:p>
                      <a:pPr marL="109537" indent="-109537" algn="ctr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sz="1800" b="1">
                          <a:solidFill>
                            <a:srgbClr val="FFFFFF"/>
                          </a:solidFill>
                        </a:rPr>
                        <a:t>   8</a:t>
                      </a:r>
                    </a:p>
                  </a:txBody>
                  <a:tcPr marL="0" marR="0" marT="0" marB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sz="1800" dirty="0"/>
                        <a:t>Design a data warehouse framework that can be extended to accommodate other pathways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sz="1400"/>
                        <a:t> 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0E8E7"/>
                    </a:solidFill>
                  </a:tcPr>
                </a:tc>
              </a:tr>
              <a:tr h="707714">
                <a:tc>
                  <a:txBody>
                    <a:bodyPr/>
                    <a:lstStyle/>
                    <a:p>
                      <a:pPr marL="109537" indent="-109537" algn="ctr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sz="1800" b="1">
                          <a:solidFill>
                            <a:srgbClr val="FFFFFF"/>
                          </a:solidFill>
                        </a:rPr>
                        <a:t>   9</a:t>
                      </a:r>
                    </a:p>
                  </a:txBody>
                  <a:tcPr marL="0" marR="0" marT="0" marB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sz="1800" dirty="0"/>
                        <a:t>Cultivate the culture of best practices and continuous improvements for Learner Pathways with a focus on transfer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sz="1400"/>
                        <a:t> 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E1CDCC"/>
                    </a:solidFill>
                  </a:tcPr>
                </a:tc>
              </a:tr>
              <a:tr h="403125">
                <a:tc>
                  <a:txBody>
                    <a:bodyPr/>
                    <a:lstStyle/>
                    <a:p>
                      <a:pPr marL="109537" indent="-109537" algn="ctr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sz="1800" b="1">
                          <a:solidFill>
                            <a:srgbClr val="FFFFFF"/>
                          </a:solidFill>
                        </a:rPr>
                        <a:t>   10</a:t>
                      </a:r>
                    </a:p>
                  </a:txBody>
                  <a:tcPr marL="0" marR="0" marT="0" marB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sz="1800" dirty="0"/>
                        <a:t>Keep the key stakeholders informed of the progress of the initiative throughout the project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sz="1400" dirty="0"/>
                        <a:t> 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0E8E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41414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Rectangle 1"/>
          <p:cNvSpPr>
            <a:spLocks noGrp="1"/>
          </p:cNvSpPr>
          <p:nvPr>
            <p:ph type="sldNum" sz="quarter" idx="2"/>
          </p:nvPr>
        </p:nvSpPr>
        <p:spPr>
          <a:xfrm>
            <a:off x="11388410" y="6152119"/>
            <a:ext cx="230831" cy="3708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184" name="Shape 45"/>
          <p:cNvSpPr>
            <a:spLocks noGrp="1"/>
          </p:cNvSpPr>
          <p:nvPr>
            <p:ph type="title" idx="4294967295"/>
          </p:nvPr>
        </p:nvSpPr>
        <p:spPr>
          <a:xfrm>
            <a:off x="2130152" y="506414"/>
            <a:ext cx="8515351" cy="67468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defTabSz="347472">
              <a:defRPr sz="2128">
                <a:solidFill>
                  <a:srgbClr val="000000"/>
                </a:solidFill>
              </a:defRPr>
            </a:pPr>
            <a:r>
              <a:rPr lang="en-US" sz="2800" b="1" dirty="0" smtClean="0"/>
              <a:t>Schematic of the LPS</a:t>
            </a:r>
            <a:endParaRPr sz="2800" b="1" dirty="0"/>
          </a:p>
        </p:txBody>
      </p:sp>
      <p:pic>
        <p:nvPicPr>
          <p:cNvPr id="185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50511" y="1181100"/>
            <a:ext cx="7594993" cy="54142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Rectangle 1"/>
          <p:cNvSpPr>
            <a:spLocks noGrp="1"/>
          </p:cNvSpPr>
          <p:nvPr>
            <p:ph type="sldNum" sz="quarter" idx="2"/>
          </p:nvPr>
        </p:nvSpPr>
        <p:spPr>
          <a:xfrm>
            <a:off x="11388410" y="6152119"/>
            <a:ext cx="230831" cy="3708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229" name="Title 1"/>
          <p:cNvSpPr>
            <a:spLocks noGrp="1"/>
          </p:cNvSpPr>
          <p:nvPr>
            <p:ph type="title"/>
          </p:nvPr>
        </p:nvSpPr>
        <p:spPr>
          <a:xfrm>
            <a:off x="2365842" y="221207"/>
            <a:ext cx="8243063" cy="71352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700" b="1"/>
            </a:lvl1pPr>
          </a:lstStyle>
          <a:p>
            <a:r>
              <a:rPr lang="en-US" sz="3200" dirty="0" smtClean="0"/>
              <a:t>LPS </a:t>
            </a:r>
            <a:r>
              <a:rPr sz="3200" dirty="0" smtClean="0"/>
              <a:t>Data </a:t>
            </a:r>
            <a:r>
              <a:rPr sz="3200" dirty="0"/>
              <a:t>Standards </a:t>
            </a:r>
          </a:p>
        </p:txBody>
      </p:sp>
      <p:sp>
        <p:nvSpPr>
          <p:cNvPr id="230" name="Rectangle 8"/>
          <p:cNvSpPr>
            <a:spLocks noGrp="1"/>
          </p:cNvSpPr>
          <p:nvPr>
            <p:ph type="body" idx="1"/>
          </p:nvPr>
        </p:nvSpPr>
        <p:spPr>
          <a:xfrm>
            <a:off x="2680752" y="1091682"/>
            <a:ext cx="8814563" cy="4851918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342900" indent="-342900"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400"/>
            </a:pPr>
            <a:r>
              <a:rPr u="sng" dirty="0">
                <a:solidFill>
                  <a:srgbClr val="FB4A18"/>
                </a:solidFill>
                <a:uFill>
                  <a:solidFill>
                    <a:srgbClr val="FB4A18"/>
                  </a:solidFill>
                </a:uFill>
                <a:hlinkClick r:id="rId2"/>
              </a:rPr>
              <a:t>Data Standards </a:t>
            </a:r>
            <a:r>
              <a:rPr dirty="0"/>
              <a:t>for Courses, Programs, Agreements, targeted High School Transitions data (IB, AP), and Adult Upgrading </a:t>
            </a:r>
            <a:r>
              <a:rPr dirty="0" smtClean="0"/>
              <a:t>data</a:t>
            </a:r>
            <a:endParaRPr lang="en-US" dirty="0" smtClean="0"/>
          </a:p>
          <a:p>
            <a:pPr marL="342900" indent="-342900"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400"/>
            </a:pPr>
            <a:r>
              <a:rPr lang="en-US" b="1" dirty="0" smtClean="0"/>
              <a:t>What we collect reflects what is presented in the Search Tool</a:t>
            </a:r>
            <a:endParaRPr b="1" dirty="0"/>
          </a:p>
          <a:p>
            <a:pPr marL="457200" lvl="1" indent="0">
              <a:buClr>
                <a:schemeClr val="accent1"/>
              </a:buClr>
              <a:buSzPct val="100000"/>
              <a:defRPr sz="2200"/>
            </a:pPr>
            <a:r>
              <a:rPr sz="1800" dirty="0" smtClean="0"/>
              <a:t>Agreement </a:t>
            </a:r>
            <a:r>
              <a:rPr sz="1800" dirty="0"/>
              <a:t>Data Standard – </a:t>
            </a:r>
            <a:r>
              <a:rPr sz="1800" dirty="0" smtClean="0"/>
              <a:t>Example</a:t>
            </a:r>
            <a:endParaRPr lang="en-US" sz="1800" dirty="0" smtClean="0"/>
          </a:p>
          <a:p>
            <a:pPr marL="800100" lvl="1" indent="-342900">
              <a:buClr>
                <a:schemeClr val="accent1"/>
              </a:buClr>
              <a:buSzPct val="100000"/>
              <a:buFont typeface="Arial"/>
              <a:buChar char="•"/>
              <a:defRPr sz="2200"/>
            </a:pPr>
            <a:endParaRPr lang="en-US" dirty="0" smtClean="0"/>
          </a:p>
          <a:p>
            <a:pPr marL="800100" lvl="1" indent="-342900">
              <a:buClr>
                <a:schemeClr val="accent1"/>
              </a:buClr>
              <a:buSzPct val="100000"/>
              <a:buFont typeface="Arial"/>
              <a:buChar char="•"/>
              <a:defRPr sz="2200"/>
            </a:pPr>
            <a:endParaRPr lang="en-US" dirty="0"/>
          </a:p>
          <a:p>
            <a:pPr marL="800100" lvl="1" indent="-342900">
              <a:buClr>
                <a:schemeClr val="accent1"/>
              </a:buClr>
              <a:buSzPct val="100000"/>
              <a:buFont typeface="Arial"/>
              <a:buChar char="•"/>
              <a:defRPr sz="2200"/>
            </a:pPr>
            <a:endParaRPr lang="en-US" dirty="0" smtClean="0"/>
          </a:p>
          <a:p>
            <a:pPr marL="800100" lvl="1" indent="-342900">
              <a:buClr>
                <a:schemeClr val="accent1"/>
              </a:buClr>
              <a:buSzPct val="100000"/>
              <a:buFont typeface="Arial"/>
              <a:buChar char="•"/>
              <a:defRPr sz="2200"/>
            </a:pPr>
            <a:endParaRPr lang="en-US" dirty="0"/>
          </a:p>
          <a:p>
            <a:pPr marL="800100" lvl="1" indent="-342900">
              <a:buClr>
                <a:schemeClr val="accent1"/>
              </a:buClr>
              <a:buSzPct val="100000"/>
              <a:buFont typeface="Arial"/>
              <a:buChar char="•"/>
              <a:defRPr sz="2200"/>
            </a:pPr>
            <a:endParaRPr lang="en-US" dirty="0" smtClean="0"/>
          </a:p>
          <a:p>
            <a:pPr marL="800100" lvl="1" indent="-342900">
              <a:buClr>
                <a:schemeClr val="accent1"/>
              </a:buClr>
              <a:buSzPct val="100000"/>
              <a:buFont typeface="Arial"/>
              <a:buChar char="•"/>
              <a:defRPr sz="2200"/>
            </a:pPr>
            <a:r>
              <a:rPr lang="en-US" sz="2400" dirty="0"/>
              <a:t>Ontario and Saskatchewan are interested in some of the tools we are developing</a:t>
            </a:r>
            <a:r>
              <a:rPr lang="en-US" sz="2400" dirty="0" smtClean="0"/>
              <a:t>.</a:t>
            </a:r>
          </a:p>
          <a:p>
            <a:pPr marL="800100" lvl="1" indent="-342900">
              <a:buClr>
                <a:schemeClr val="accent1"/>
              </a:buClr>
              <a:buSzPct val="100000"/>
              <a:buFont typeface="Arial"/>
              <a:buChar char="•"/>
              <a:defRPr sz="2200"/>
            </a:pPr>
            <a:r>
              <a:rPr lang="en-US" sz="2400" dirty="0" smtClean="0"/>
              <a:t>A common data standard across jurisdictions would allow data sharing required for transfer agreements, regardless </a:t>
            </a:r>
            <a:r>
              <a:rPr lang="en-US" sz="2400" dirty="0"/>
              <a:t>of whether or not LPS tools are used. </a:t>
            </a:r>
            <a:endParaRPr lang="en-US" sz="2400" dirty="0" smtClean="0"/>
          </a:p>
          <a:p>
            <a:pPr marL="800100" lvl="1" indent="-342900">
              <a:buClr>
                <a:schemeClr val="accent1"/>
              </a:buClr>
              <a:buSzPct val="100000"/>
              <a:buFont typeface="Arial"/>
              <a:buChar char="•"/>
              <a:defRPr sz="2200"/>
            </a:pPr>
            <a:endParaRPr lang="en-US" sz="2000" dirty="0"/>
          </a:p>
          <a:p>
            <a:pPr marL="800100" lvl="1" indent="-342900">
              <a:buClr>
                <a:schemeClr val="accent1"/>
              </a:buClr>
              <a:buSzPct val="100000"/>
              <a:buFont typeface="Arial"/>
              <a:buChar char="•"/>
              <a:defRPr sz="2200"/>
            </a:pPr>
            <a:endParaRPr dirty="0"/>
          </a:p>
        </p:txBody>
      </p:sp>
      <p:graphicFrame>
        <p:nvGraphicFramePr>
          <p:cNvPr id="231" name="Table 5"/>
          <p:cNvGraphicFramePr/>
          <p:nvPr>
            <p:extLst>
              <p:ext uri="{D42A27DB-BD31-4B8C-83A1-F6EECF244321}">
                <p14:modId xmlns:p14="http://schemas.microsoft.com/office/powerpoint/2010/main" val="2774383070"/>
              </p:ext>
            </p:extLst>
          </p:nvPr>
        </p:nvGraphicFramePr>
        <p:xfrm>
          <a:off x="300195" y="2725279"/>
          <a:ext cx="11586944" cy="704492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528549"/>
                <a:gridCol w="1091821"/>
                <a:gridCol w="959214"/>
                <a:gridCol w="924177"/>
                <a:gridCol w="677295"/>
                <a:gridCol w="800736"/>
                <a:gridCol w="800736"/>
                <a:gridCol w="800736"/>
                <a:gridCol w="800736"/>
                <a:gridCol w="800736"/>
                <a:gridCol w="800736"/>
                <a:gridCol w="800736"/>
                <a:gridCol w="800736"/>
              </a:tblGrid>
              <a:tr h="298580">
                <a:tc>
                  <a:txBody>
                    <a:bodyPr/>
                    <a:lstStyle/>
                    <a:p>
                      <a:pPr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000" b="1" dirty="0" err="1">
                          <a:solidFill>
                            <a:srgbClr val="FFFFFF"/>
                          </a:solidFill>
                        </a:rPr>
                        <a:t>InstitutionAgreementID</a:t>
                      </a:r>
                      <a:endParaRPr sz="1000" b="1" dirty="0">
                        <a:solidFill>
                          <a:srgbClr val="FFFFFF"/>
                        </a:solidFill>
                      </a:endParaRPr>
                    </a:p>
                  </a:txBody>
                  <a:tcPr marL="9525" marR="9525" marT="9525" marB="9525" horzOverflow="overflow">
                    <a:lnL w="12700">
                      <a:solidFill>
                        <a:schemeClr val="accent1"/>
                      </a:solidFill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000" b="1">
                          <a:solidFill>
                            <a:srgbClr val="FFFFFF"/>
                          </a:solidFill>
                        </a:rPr>
                        <a:t>AgreementType</a:t>
                      </a: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000" b="1">
                          <a:solidFill>
                            <a:srgbClr val="FFFFFF"/>
                          </a:solidFill>
                        </a:rPr>
                        <a:t>FromInstitution</a:t>
                      </a: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000" b="1">
                          <a:solidFill>
                            <a:srgbClr val="FFFFFF"/>
                          </a:solidFill>
                        </a:rPr>
                        <a:t>FromOffering</a:t>
                      </a: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000" b="1" dirty="0" err="1">
                          <a:solidFill>
                            <a:srgbClr val="FFFFFF"/>
                          </a:solidFill>
                        </a:rPr>
                        <a:t>ToOffering</a:t>
                      </a:r>
                      <a:endParaRPr sz="1000" b="1" dirty="0">
                        <a:solidFill>
                          <a:srgbClr val="FFFFFF"/>
                        </a:solidFill>
                      </a:endParaRP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000" b="1" dirty="0" err="1">
                          <a:solidFill>
                            <a:srgbClr val="FFFFFF"/>
                          </a:solidFill>
                        </a:rPr>
                        <a:t>CreditValue</a:t>
                      </a:r>
                      <a:endParaRPr sz="1000" b="1" dirty="0">
                        <a:solidFill>
                          <a:srgbClr val="FFFFFF"/>
                        </a:solidFill>
                      </a:endParaRP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000" b="1" dirty="0">
                          <a:solidFill>
                            <a:srgbClr val="FFFFFF"/>
                          </a:solidFill>
                        </a:rPr>
                        <a:t>Comment</a:t>
                      </a: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000" b="1">
                          <a:solidFill>
                            <a:srgbClr val="FFFFFF"/>
                          </a:solidFill>
                        </a:rPr>
                        <a:t>CreditType</a:t>
                      </a: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000" b="1">
                          <a:solidFill>
                            <a:srgbClr val="FFFFFF"/>
                          </a:solidFill>
                        </a:rPr>
                        <a:t>Credentials</a:t>
                      </a: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000" b="1">
                          <a:solidFill>
                            <a:srgbClr val="FFFFFF"/>
                          </a:solidFill>
                        </a:rPr>
                        <a:t>ReviewDate</a:t>
                      </a: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000" b="1">
                          <a:solidFill>
                            <a:srgbClr val="FFFFFF"/>
                          </a:solidFill>
                        </a:rPr>
                        <a:t>EffectiveStartDate</a:t>
                      </a: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000" b="1">
                          <a:solidFill>
                            <a:srgbClr val="FFFFFF"/>
                          </a:solidFill>
                        </a:rPr>
                        <a:t>EffectiveEndDate</a:t>
                      </a: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000" b="1">
                          <a:solidFill>
                            <a:srgbClr val="FFFFFF"/>
                          </a:solidFill>
                        </a:rPr>
                        <a:t>DeleteRecord</a:t>
                      </a: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solidFill>
                        <a:schemeClr val="accent1"/>
                      </a:solidFill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</a:tcPr>
                </a:tc>
              </a:tr>
              <a:tr h="380642">
                <a:tc>
                  <a:txBody>
                    <a:bodyPr/>
                    <a:lstStyle/>
                    <a:p>
                      <a:r>
                        <a:rPr sz="1000"/>
                        <a:t>0000152_ACAT_E_F_0061</a:t>
                      </a:r>
                    </a:p>
                  </a:txBody>
                  <a:tcPr marL="9525" marR="9525" marT="9525" marB="9525" horzOverflow="overflow">
                    <a:lnL w="12700">
                      <a:solidFill>
                        <a:schemeClr val="accent1"/>
                      </a:solidFill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/>
                        <a:t>Unspecified course</a:t>
                      </a: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/>
                        <a:t>Burman University</a:t>
                      </a: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/>
                        <a:t>ENGL 205</a:t>
                      </a: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/>
                        <a:t>Option 2xx</a:t>
                      </a: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dirty="0"/>
                        <a:t>3</a:t>
                      </a: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latin typeface="+mj-lt"/>
                          <a:ea typeface="+mj-ea"/>
                          <a:cs typeface="+mj-cs"/>
                          <a:sym typeface="Calibri"/>
                        </a:defRPr>
                      </a:pPr>
                      <a:endParaRPr/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/>
                        <a:t>Credit</a:t>
                      </a: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/>
                        <a:t>Undergraduate Degree</a:t>
                      </a: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/>
                        <a:t>########</a:t>
                      </a: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/>
                        <a:t>9/1/2016</a:t>
                      </a: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/>
                        <a:t>########</a:t>
                      </a: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dirty="0"/>
                        <a:t>No</a:t>
                      </a:r>
                    </a:p>
                  </a:txBody>
                  <a:tcPr marL="9525" marR="9525" marT="9525" marB="9525" horzOverflow="overflow">
                    <a:lnL w="12700">
                      <a:miter lim="400000"/>
                    </a:lnL>
                    <a:lnR w="12700">
                      <a:solidFill>
                        <a:schemeClr val="accent1"/>
                      </a:solidFill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238" name="Title 1"/>
          <p:cNvSpPr>
            <a:spLocks noGrp="1"/>
          </p:cNvSpPr>
          <p:nvPr>
            <p:ph type="title"/>
          </p:nvPr>
        </p:nvSpPr>
        <p:spPr>
          <a:xfrm>
            <a:off x="2470409" y="628832"/>
            <a:ext cx="7420041" cy="363366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333756">
              <a:defRPr sz="1825" b="1"/>
            </a:pPr>
            <a:r>
              <a:rPr sz="1800" dirty="0"/>
              <a:t>Transfer Credit Evaluation System (</a:t>
            </a:r>
            <a:r>
              <a:rPr sz="1800" u="sng" dirty="0">
                <a:solidFill>
                  <a:srgbClr val="FB4A18"/>
                </a:solidFill>
                <a:uFill>
                  <a:solidFill>
                    <a:srgbClr val="FB4A18"/>
                  </a:solidFill>
                </a:uFill>
                <a:hlinkClick r:id="rId2"/>
              </a:rPr>
              <a:t>TCES</a:t>
            </a:r>
            <a:r>
              <a:rPr sz="1800" dirty="0" smtClean="0"/>
              <a:t>)</a:t>
            </a:r>
            <a:r>
              <a:rPr lang="en-US" sz="1800" dirty="0" smtClean="0"/>
              <a:t> Prototype Screen Shot</a:t>
            </a:r>
            <a:endParaRPr sz="1800" dirty="0"/>
          </a:p>
        </p:txBody>
      </p:sp>
      <p:sp>
        <p:nvSpPr>
          <p:cNvPr id="239" name="Rectangle 7"/>
          <p:cNvSpPr/>
          <p:nvPr/>
        </p:nvSpPr>
        <p:spPr>
          <a:xfrm>
            <a:off x="1901351" y="1166568"/>
            <a:ext cx="9844580" cy="289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530225" lvl="1" indent="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defRPr sz="1600" b="1"/>
            </a:pPr>
            <a:r>
              <a:rPr lang="en-US" dirty="0" smtClean="0"/>
              <a:t> </a:t>
            </a:r>
            <a:r>
              <a:rPr dirty="0" smtClean="0"/>
              <a:t>In Development</a:t>
            </a:r>
            <a:r>
              <a:rPr lang="en-US" dirty="0" smtClean="0"/>
              <a:t>: Similar Look and Feel to LP Catalogue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2" y="-533400"/>
            <a:ext cx="11268075" cy="792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9063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238" name="Title 1"/>
          <p:cNvSpPr>
            <a:spLocks noGrp="1"/>
          </p:cNvSpPr>
          <p:nvPr>
            <p:ph type="title"/>
          </p:nvPr>
        </p:nvSpPr>
        <p:spPr>
          <a:xfrm>
            <a:off x="2470409" y="628832"/>
            <a:ext cx="7420041" cy="363366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333756">
              <a:defRPr sz="1825" b="1"/>
            </a:pPr>
            <a:r>
              <a:rPr sz="1800" dirty="0"/>
              <a:t>Transfer Credit Evaluation System (</a:t>
            </a:r>
            <a:r>
              <a:rPr sz="1800" u="sng" dirty="0">
                <a:solidFill>
                  <a:srgbClr val="FB4A18"/>
                </a:solidFill>
                <a:uFill>
                  <a:solidFill>
                    <a:srgbClr val="FB4A18"/>
                  </a:solidFill>
                </a:uFill>
                <a:hlinkClick r:id="rId2"/>
              </a:rPr>
              <a:t>TCES</a:t>
            </a:r>
            <a:r>
              <a:rPr sz="1800" dirty="0" smtClean="0"/>
              <a:t>)</a:t>
            </a:r>
            <a:r>
              <a:rPr lang="en-US" sz="1800" dirty="0" smtClean="0"/>
              <a:t> Prototype Screen Shot</a:t>
            </a:r>
            <a:endParaRPr sz="1800" dirty="0"/>
          </a:p>
        </p:txBody>
      </p:sp>
      <p:sp>
        <p:nvSpPr>
          <p:cNvPr id="239" name="Rectangle 7"/>
          <p:cNvSpPr/>
          <p:nvPr/>
        </p:nvSpPr>
        <p:spPr>
          <a:xfrm>
            <a:off x="1901351" y="1166568"/>
            <a:ext cx="9844580" cy="289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530225" lvl="1" indent="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defRPr sz="1600" b="1"/>
            </a:pPr>
            <a:r>
              <a:rPr lang="en-US" dirty="0" smtClean="0"/>
              <a:t> </a:t>
            </a:r>
            <a:r>
              <a:rPr dirty="0" smtClean="0"/>
              <a:t>In Development</a:t>
            </a:r>
            <a:r>
              <a:rPr lang="en-US" dirty="0" smtClean="0"/>
              <a:t>: Similar Look and Feel to LP Catalogue</a:t>
            </a:r>
          </a:p>
        </p:txBody>
      </p:sp>
      <p:pic>
        <p:nvPicPr>
          <p:cNvPr id="240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52665" y="1455878"/>
            <a:ext cx="8646060" cy="488166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Rectangle 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243" name="Title 1"/>
          <p:cNvSpPr>
            <a:spLocks noGrp="1"/>
          </p:cNvSpPr>
          <p:nvPr>
            <p:ph type="title"/>
          </p:nvPr>
        </p:nvSpPr>
        <p:spPr>
          <a:xfrm>
            <a:off x="2116248" y="284583"/>
            <a:ext cx="8373692" cy="443205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324611">
              <a:defRPr sz="1917" b="1"/>
            </a:pPr>
            <a:r>
              <a:rPr dirty="0" smtClean="0"/>
              <a:t>Transfer </a:t>
            </a:r>
            <a:r>
              <a:rPr dirty="0"/>
              <a:t>Alberta </a:t>
            </a:r>
            <a:r>
              <a:rPr u="sng" dirty="0">
                <a:solidFill>
                  <a:srgbClr val="FB4A18"/>
                </a:solidFill>
                <a:uFill>
                  <a:solidFill>
                    <a:srgbClr val="FB4A18"/>
                  </a:solidFill>
                </a:uFill>
                <a:hlinkClick r:id="rId2"/>
              </a:rPr>
              <a:t>Website</a:t>
            </a:r>
            <a:r>
              <a:rPr dirty="0"/>
              <a:t> and </a:t>
            </a:r>
            <a:r>
              <a:rPr u="sng" dirty="0">
                <a:solidFill>
                  <a:srgbClr val="FB4A18"/>
                </a:solidFill>
                <a:uFill>
                  <a:solidFill>
                    <a:srgbClr val="FB4A18"/>
                  </a:solidFill>
                </a:uFill>
                <a:hlinkClick r:id="rId3"/>
              </a:rPr>
              <a:t>Search Tool</a:t>
            </a:r>
            <a:r>
              <a:rPr dirty="0"/>
              <a:t>/</a:t>
            </a:r>
            <a:r>
              <a:rPr u="sng" dirty="0">
                <a:solidFill>
                  <a:srgbClr val="FB4A18"/>
                </a:solidFill>
                <a:uFill>
                  <a:solidFill>
                    <a:srgbClr val="FB4A18"/>
                  </a:solidFill>
                </a:uFill>
                <a:hlinkClick r:id="rId4"/>
              </a:rPr>
              <a:t>Mobile</a:t>
            </a:r>
            <a:r>
              <a:rPr dirty="0"/>
              <a:t> </a:t>
            </a:r>
            <a:r>
              <a:rPr u="sng" dirty="0" smtClean="0">
                <a:solidFill>
                  <a:srgbClr val="FB4A18"/>
                </a:solidFill>
                <a:uFill>
                  <a:solidFill>
                    <a:srgbClr val="FB4A18"/>
                  </a:solidFill>
                </a:uFill>
                <a:hlinkClick r:id="rId5"/>
              </a:rPr>
              <a:t>App</a:t>
            </a:r>
            <a:endParaRPr dirty="0"/>
          </a:p>
        </p:txBody>
      </p:sp>
      <p:pic>
        <p:nvPicPr>
          <p:cNvPr id="244" name="Picture 2" descr="Picture 2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379838" y="890803"/>
            <a:ext cx="6218322" cy="35393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Picture 3" descr="Picture 3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143498" y="3652508"/>
            <a:ext cx="6342948" cy="28704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Rectangle 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234" name="Title 1"/>
          <p:cNvSpPr>
            <a:spLocks noGrp="1"/>
          </p:cNvSpPr>
          <p:nvPr>
            <p:ph type="title"/>
          </p:nvPr>
        </p:nvSpPr>
        <p:spPr>
          <a:xfrm>
            <a:off x="2468480" y="489857"/>
            <a:ext cx="8136126" cy="732453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3000" b="1"/>
            </a:lvl1pPr>
          </a:lstStyle>
          <a:p>
            <a:r>
              <a:rPr lang="en-US" sz="3200" dirty="0" smtClean="0"/>
              <a:t>What else is on the Transfer Alberta Website?</a:t>
            </a:r>
            <a:endParaRPr sz="3200" dirty="0"/>
          </a:p>
        </p:txBody>
      </p:sp>
      <p:sp>
        <p:nvSpPr>
          <p:cNvPr id="235" name="Rectangle 8"/>
          <p:cNvSpPr>
            <a:spLocks noGrp="1"/>
          </p:cNvSpPr>
          <p:nvPr>
            <p:ph type="body" idx="1"/>
          </p:nvPr>
        </p:nvSpPr>
        <p:spPr>
          <a:xfrm>
            <a:off x="2631765" y="1492898"/>
            <a:ext cx="8814563" cy="4907903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42900" indent="-342900"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0"/>
            </a:pPr>
            <a:r>
              <a:rPr lang="en-US" sz="2300" dirty="0" smtClean="0"/>
              <a:t>Planning information for potential students</a:t>
            </a:r>
          </a:p>
          <a:p>
            <a:pPr lvl="3" indent="0">
              <a:buClr>
                <a:schemeClr val="accent1"/>
              </a:buClr>
              <a:buSzPct val="100000"/>
              <a:defRPr sz="2200"/>
            </a:pPr>
            <a:r>
              <a:rPr lang="en-US" dirty="0" smtClean="0"/>
              <a:t>       </a:t>
            </a:r>
            <a:r>
              <a:rPr lang="en-US" sz="2100" dirty="0" smtClean="0"/>
              <a:t>Where to study, how to pay for it </a:t>
            </a:r>
          </a:p>
          <a:p>
            <a:pPr marL="342900" indent="-342900"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0"/>
            </a:pPr>
            <a:r>
              <a:rPr lang="en-US" sz="2300" dirty="0" smtClean="0"/>
              <a:t>High school to post-secondary transition information</a:t>
            </a:r>
          </a:p>
          <a:p>
            <a:pPr lvl="2" indent="0">
              <a:buClr>
                <a:schemeClr val="accent1"/>
              </a:buClr>
              <a:buSzPct val="100000"/>
              <a:defRPr sz="2200"/>
            </a:pPr>
            <a:r>
              <a:rPr lang="en-US" dirty="0" smtClean="0"/>
              <a:t>	</a:t>
            </a:r>
            <a:r>
              <a:rPr lang="en-US" sz="2100" dirty="0" smtClean="0"/>
              <a:t>Upgrading, IB and AP, Dual Credit </a:t>
            </a:r>
          </a:p>
          <a:p>
            <a:pPr lvl="2" indent="0">
              <a:buClr>
                <a:schemeClr val="accent1"/>
              </a:buClr>
              <a:buSzPct val="100000"/>
              <a:defRPr sz="2200"/>
            </a:pPr>
            <a:r>
              <a:rPr lang="en-US" sz="2100" dirty="0" smtClean="0"/>
              <a:t>	 Information on specific programs: Engineering, Nursing</a:t>
            </a:r>
          </a:p>
          <a:p>
            <a:pPr marL="342900" indent="-342900"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0"/>
            </a:pPr>
            <a:r>
              <a:rPr lang="en-US" sz="2300" dirty="0" smtClean="0"/>
              <a:t>Transfer credit information</a:t>
            </a:r>
          </a:p>
          <a:p>
            <a:pPr>
              <a:buClr>
                <a:schemeClr val="accent1"/>
              </a:buClr>
              <a:buSzPct val="100000"/>
              <a:defRPr sz="2200"/>
            </a:pPr>
            <a:r>
              <a:rPr lang="en-US" dirty="0" smtClean="0"/>
              <a:t>	</a:t>
            </a:r>
            <a:r>
              <a:rPr lang="en-US" sz="2100" dirty="0" smtClean="0"/>
              <a:t>Types of transfer credit, processes within Alberta, between     </a:t>
            </a:r>
          </a:p>
          <a:p>
            <a:pPr>
              <a:buClr>
                <a:schemeClr val="accent1"/>
              </a:buClr>
              <a:buSzPct val="100000"/>
              <a:defRPr sz="2200"/>
            </a:pPr>
            <a:r>
              <a:rPr lang="en-US" sz="2100" dirty="0"/>
              <a:t> </a:t>
            </a:r>
            <a:r>
              <a:rPr lang="en-US" sz="2100" dirty="0" smtClean="0"/>
              <a:t>      provinces, from other countries</a:t>
            </a:r>
          </a:p>
          <a:p>
            <a:pPr>
              <a:buClr>
                <a:schemeClr val="accent1"/>
              </a:buClr>
              <a:buSzPct val="100000"/>
              <a:defRPr sz="2200"/>
            </a:pPr>
            <a:endParaRPr lang="en-US" dirty="0" smtClean="0"/>
          </a:p>
          <a:p>
            <a:pPr marL="457200" indent="-457200"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0"/>
            </a:pPr>
            <a:r>
              <a:rPr lang="en-US" sz="2600" dirty="0" smtClean="0"/>
              <a:t>Two audiences, two websites: </a:t>
            </a:r>
          </a:p>
          <a:p>
            <a:pPr lvl="1" indent="0">
              <a:buClr>
                <a:schemeClr val="accent1"/>
              </a:buClr>
              <a:buSzPct val="100000"/>
              <a:defRPr sz="2200"/>
            </a:pPr>
            <a:r>
              <a:rPr lang="en-US" sz="2600" dirty="0" smtClean="0"/>
              <a:t>	Transfer Alberta = students, parents, high school 	counsellors and post-secondary advisors.   </a:t>
            </a:r>
          </a:p>
          <a:p>
            <a:pPr lvl="1" indent="0">
              <a:buClr>
                <a:schemeClr val="accent1"/>
              </a:buClr>
              <a:buSzPct val="100000"/>
              <a:defRPr sz="2200"/>
            </a:pPr>
            <a:r>
              <a:rPr lang="en-US" sz="2600" dirty="0"/>
              <a:t> </a:t>
            </a:r>
            <a:r>
              <a:rPr lang="en-US" sz="2600" dirty="0" smtClean="0"/>
              <a:t>      </a:t>
            </a:r>
          </a:p>
          <a:p>
            <a:pPr lvl="1" indent="0">
              <a:buClr>
                <a:schemeClr val="accent1"/>
              </a:buClr>
              <a:buSzPct val="100000"/>
              <a:defRPr sz="22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7666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Rectangle 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248" name="Title 1"/>
          <p:cNvSpPr>
            <a:spLocks noGrp="1"/>
          </p:cNvSpPr>
          <p:nvPr>
            <p:ph type="title"/>
          </p:nvPr>
        </p:nvSpPr>
        <p:spPr>
          <a:xfrm>
            <a:off x="2324529" y="438539"/>
            <a:ext cx="7420041" cy="758419"/>
          </a:xfrm>
          <a:prstGeom prst="rect">
            <a:avLst/>
          </a:prstGeom>
        </p:spPr>
        <p:txBody>
          <a:bodyPr>
            <a:normAutofit/>
          </a:bodyPr>
          <a:lstStyle>
            <a:lvl1pPr defTabSz="297179">
              <a:defRPr sz="1819" b="1"/>
            </a:lvl1pPr>
          </a:lstStyle>
          <a:p>
            <a:r>
              <a:rPr sz="2800" dirty="0"/>
              <a:t>ACAT Website </a:t>
            </a:r>
            <a:r>
              <a:rPr sz="2800" dirty="0" smtClean="0"/>
              <a:t>Redesign</a:t>
            </a:r>
            <a:r>
              <a:rPr lang="en-US" sz="2800" dirty="0" smtClean="0"/>
              <a:t> in Progress</a:t>
            </a:r>
            <a:endParaRPr sz="2800" dirty="0"/>
          </a:p>
        </p:txBody>
      </p:sp>
      <p:sp>
        <p:nvSpPr>
          <p:cNvPr id="249" name="Rectangle 8"/>
          <p:cNvSpPr/>
          <p:nvPr/>
        </p:nvSpPr>
        <p:spPr>
          <a:xfrm>
            <a:off x="2324529" y="1352456"/>
            <a:ext cx="8528595" cy="439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indent="73025">
              <a:lnSpc>
                <a:spcPct val="80000"/>
              </a:lnSpc>
              <a:spcBef>
                <a:spcPts val="500"/>
              </a:spcBef>
              <a:defRPr sz="2200" b="1"/>
            </a:pPr>
            <a:r>
              <a:rPr sz="2000" dirty="0"/>
              <a:t/>
            </a:r>
            <a:br>
              <a:rPr sz="2000" dirty="0"/>
            </a:br>
            <a:r>
              <a:rPr sz="2400" dirty="0"/>
              <a:t>Website </a:t>
            </a:r>
            <a:r>
              <a:rPr sz="2400" dirty="0" smtClean="0"/>
              <a:t>Highlights</a:t>
            </a:r>
          </a:p>
          <a:p>
            <a:pPr marL="415925" indent="-34290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buFont typeface="Arial" panose="020B0604020202020204" pitchFamily="34" charset="0"/>
              <a:buChar char="•"/>
              <a:defRPr sz="2000"/>
            </a:pPr>
            <a:r>
              <a:rPr sz="2400" dirty="0" smtClean="0"/>
              <a:t>Homepage – overall design</a:t>
            </a:r>
          </a:p>
          <a:p>
            <a:pPr marL="415925" indent="-34290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buFont typeface="Arial" panose="020B0604020202020204" pitchFamily="34" charset="0"/>
              <a:buChar char="•"/>
              <a:defRPr sz="2000"/>
            </a:pPr>
            <a:r>
              <a:rPr sz="2400" dirty="0" smtClean="0"/>
              <a:t>Proposed </a:t>
            </a:r>
            <a:r>
              <a:rPr sz="2400" dirty="0"/>
              <a:t>Information Architecture </a:t>
            </a:r>
            <a:r>
              <a:rPr lang="en-US" sz="2400" dirty="0" smtClean="0"/>
              <a:t>reflects audiences:</a:t>
            </a:r>
          </a:p>
          <a:p>
            <a:pPr marL="73025" lvl="8" indent="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defRPr sz="2000"/>
            </a:pPr>
            <a:r>
              <a:rPr lang="en-US" sz="2400" dirty="0" smtClean="0"/>
              <a:t>          ACAT Council information </a:t>
            </a:r>
          </a:p>
          <a:p>
            <a:pPr marL="73025" lvl="8" indent="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defRPr sz="2000"/>
            </a:pPr>
            <a:r>
              <a:rPr lang="en-US" sz="2400" dirty="0"/>
              <a:t>	</a:t>
            </a:r>
            <a:r>
              <a:rPr lang="en-US" sz="2400" dirty="0" smtClean="0"/>
              <a:t>		Action Plans, Annual Reports</a:t>
            </a:r>
          </a:p>
          <a:p>
            <a:pPr marL="73025" lvl="8" indent="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defRPr sz="2000"/>
            </a:pPr>
            <a:r>
              <a:rPr lang="en-US" sz="2400" dirty="0"/>
              <a:t> </a:t>
            </a:r>
            <a:r>
              <a:rPr lang="en-US" sz="2400" dirty="0" smtClean="0"/>
              <a:t>         Articulation Committees</a:t>
            </a:r>
          </a:p>
          <a:p>
            <a:pPr marL="73025" lvl="8" indent="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defRPr sz="2000"/>
            </a:pPr>
            <a:r>
              <a:rPr lang="en-US" sz="2400" dirty="0"/>
              <a:t>	</a:t>
            </a:r>
            <a:r>
              <a:rPr lang="en-US" sz="2400" dirty="0" smtClean="0"/>
              <a:t>		each committee will have a page</a:t>
            </a:r>
          </a:p>
          <a:p>
            <a:pPr marL="73025" lvl="4" indent="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defRPr sz="2000"/>
            </a:pPr>
            <a:r>
              <a:rPr lang="en-US" sz="2400" dirty="0" smtClean="0"/>
              <a:t>          Contact Persons Information</a:t>
            </a:r>
          </a:p>
          <a:p>
            <a:pPr marL="73025" lvl="4" indent="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defRPr sz="2000"/>
            </a:pPr>
            <a:r>
              <a:rPr lang="en-US" sz="2400" dirty="0"/>
              <a:t>	</a:t>
            </a:r>
            <a:r>
              <a:rPr lang="en-US" sz="2400" dirty="0" smtClean="0"/>
              <a:t>		LPS training supports</a:t>
            </a:r>
            <a:endParaRPr sz="2400" dirty="0"/>
          </a:p>
          <a:p>
            <a:pPr marL="415925" indent="-34290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buFont typeface="Arial" panose="020B0604020202020204" pitchFamily="34" charset="0"/>
              <a:buChar char="•"/>
              <a:defRPr sz="2000"/>
            </a:pPr>
            <a:r>
              <a:rPr sz="2400" dirty="0"/>
              <a:t>Prominent placement of </a:t>
            </a:r>
            <a:r>
              <a:rPr lang="en-US" sz="2400" dirty="0" smtClean="0"/>
              <a:t>link to Transfer Alberta site and </a:t>
            </a:r>
            <a:r>
              <a:rPr sz="2400" dirty="0" smtClean="0"/>
              <a:t>Search </a:t>
            </a:r>
            <a:r>
              <a:rPr sz="2400" dirty="0"/>
              <a:t>Tool</a:t>
            </a:r>
          </a:p>
          <a:p>
            <a:pPr marL="415925" indent="-34290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buFont typeface="Arial" panose="020B0604020202020204" pitchFamily="34" charset="0"/>
              <a:buChar char="•"/>
              <a:defRPr sz="2000"/>
            </a:pPr>
            <a:r>
              <a:rPr lang="en-US" sz="2400" dirty="0" smtClean="0"/>
              <a:t>Interactive Calendar</a:t>
            </a:r>
            <a:endParaRPr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Rectangle 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248" name="Title 1"/>
          <p:cNvSpPr>
            <a:spLocks noGrp="1"/>
          </p:cNvSpPr>
          <p:nvPr>
            <p:ph type="title"/>
          </p:nvPr>
        </p:nvSpPr>
        <p:spPr>
          <a:xfrm>
            <a:off x="2324529" y="438539"/>
            <a:ext cx="7420041" cy="758419"/>
          </a:xfrm>
          <a:prstGeom prst="rect">
            <a:avLst/>
          </a:prstGeom>
        </p:spPr>
        <p:txBody>
          <a:bodyPr>
            <a:normAutofit/>
          </a:bodyPr>
          <a:lstStyle>
            <a:lvl1pPr defTabSz="297179">
              <a:defRPr sz="1819" b="1"/>
            </a:lvl1pPr>
          </a:lstStyle>
          <a:p>
            <a:r>
              <a:rPr sz="2800" dirty="0"/>
              <a:t>ACAT Website </a:t>
            </a:r>
            <a:r>
              <a:rPr sz="2800" dirty="0" smtClean="0"/>
              <a:t>Redesign</a:t>
            </a:r>
            <a:r>
              <a:rPr lang="en-US" sz="2800" dirty="0" smtClean="0"/>
              <a:t> in Progress</a:t>
            </a:r>
            <a:endParaRPr sz="2800" dirty="0"/>
          </a:p>
        </p:txBody>
      </p:sp>
      <p:sp>
        <p:nvSpPr>
          <p:cNvPr id="249" name="Rectangle 8"/>
          <p:cNvSpPr/>
          <p:nvPr/>
        </p:nvSpPr>
        <p:spPr>
          <a:xfrm>
            <a:off x="2324529" y="1352456"/>
            <a:ext cx="8528595" cy="6340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indent="73025">
              <a:lnSpc>
                <a:spcPct val="80000"/>
              </a:lnSpc>
              <a:spcBef>
                <a:spcPts val="500"/>
              </a:spcBef>
              <a:defRPr sz="2200" b="1"/>
            </a:pPr>
            <a:r>
              <a:rPr sz="2000" dirty="0"/>
              <a:t/>
            </a:r>
            <a:br>
              <a:rPr sz="2000" dirty="0"/>
            </a:br>
            <a:endParaRPr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090" y="0"/>
            <a:ext cx="87138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9771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Rectangle 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252" name="Title 1"/>
          <p:cNvSpPr>
            <a:spLocks noGrp="1"/>
          </p:cNvSpPr>
          <p:nvPr>
            <p:ph type="title"/>
          </p:nvPr>
        </p:nvSpPr>
        <p:spPr>
          <a:xfrm>
            <a:off x="2460532" y="457200"/>
            <a:ext cx="7988301" cy="69979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361188">
              <a:defRPr sz="2133" b="1"/>
            </a:pPr>
            <a:r>
              <a:rPr lang="en-US" sz="3200" dirty="0" smtClean="0"/>
              <a:t>Articulation Committee pages</a:t>
            </a:r>
            <a:endParaRPr sz="3200" b="0" dirty="0"/>
          </a:p>
        </p:txBody>
      </p:sp>
      <p:sp>
        <p:nvSpPr>
          <p:cNvPr id="2" name="TextBox 1"/>
          <p:cNvSpPr txBox="1"/>
          <p:nvPr/>
        </p:nvSpPr>
        <p:spPr>
          <a:xfrm>
            <a:off x="2460532" y="1156996"/>
            <a:ext cx="8130012" cy="54476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entury Gothic"/>
              </a:rPr>
              <a:t>What would you like to see? </a:t>
            </a: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sym typeface="Century Gothic"/>
            </a:endParaRPr>
          </a:p>
          <a:p>
            <a:pPr marL="342900" marR="0" indent="-3429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200" dirty="0" smtClean="0"/>
              <a:t>Blurb about committee/discipline</a:t>
            </a:r>
          </a:p>
          <a:p>
            <a:pPr marL="342900" marR="0" indent="-3429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200" dirty="0" smtClean="0"/>
              <a:t>Contacts </a:t>
            </a: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200" dirty="0"/>
              <a:t>	</a:t>
            </a:r>
            <a:r>
              <a:rPr lang="en-US" sz="2200" dirty="0" smtClean="0"/>
              <a:t>Chair/Vice-Chair or</a:t>
            </a: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200" dirty="0"/>
              <a:t>	</a:t>
            </a:r>
            <a:r>
              <a:rPr lang="en-US" sz="2200" dirty="0" smtClean="0"/>
              <a:t>All members?</a:t>
            </a:r>
          </a:p>
          <a:p>
            <a:pPr marL="342900" marR="0" indent="-3429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200" dirty="0" smtClean="0"/>
              <a:t>Terms of Reference</a:t>
            </a: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200" dirty="0"/>
              <a:t>	</a:t>
            </a:r>
            <a:r>
              <a:rPr lang="en-US" sz="2200" dirty="0" smtClean="0"/>
              <a:t>map to plain writing template</a:t>
            </a:r>
          </a:p>
          <a:p>
            <a:pPr marL="342900" marR="0" indent="-3429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200" dirty="0" smtClean="0"/>
              <a:t>Meeting Minutes </a:t>
            </a: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200" dirty="0" smtClean="0"/>
              <a:t>	(Q: how best to disseminate Agendas?)</a:t>
            </a:r>
          </a:p>
          <a:p>
            <a:pPr marL="342900" marR="0" indent="-3429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200" dirty="0" smtClean="0"/>
              <a:t>Any Publications </a:t>
            </a: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200" dirty="0"/>
              <a:t>	</a:t>
            </a:r>
            <a:r>
              <a:rPr lang="en-US" sz="2200" dirty="0" smtClean="0"/>
              <a:t>(e.g., Biological Sciences Y1 and Y2 chart)</a:t>
            </a:r>
          </a:p>
          <a:p>
            <a:pPr marL="342900" marR="0" indent="-3429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200" dirty="0" smtClean="0"/>
              <a:t>Calendar function</a:t>
            </a: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200" dirty="0"/>
              <a:t>	</a:t>
            </a:r>
            <a:r>
              <a:rPr lang="en-US" sz="2200" dirty="0" smtClean="0"/>
              <a:t> (rolls up from granular to high level)</a:t>
            </a: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CA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Rectangle 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252" name="Title 1"/>
          <p:cNvSpPr>
            <a:spLocks noGrp="1"/>
          </p:cNvSpPr>
          <p:nvPr>
            <p:ph type="title"/>
          </p:nvPr>
        </p:nvSpPr>
        <p:spPr>
          <a:xfrm>
            <a:off x="2460532" y="457200"/>
            <a:ext cx="7988301" cy="69979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361188">
              <a:defRPr sz="2133" b="1"/>
            </a:pPr>
            <a:r>
              <a:rPr lang="en-US" sz="3200" dirty="0" smtClean="0"/>
              <a:t>Articulation Committee pages</a:t>
            </a:r>
            <a:endParaRPr sz="3200" b="0" dirty="0"/>
          </a:p>
        </p:txBody>
      </p:sp>
      <p:sp>
        <p:nvSpPr>
          <p:cNvPr id="2" name="TextBox 1"/>
          <p:cNvSpPr txBox="1"/>
          <p:nvPr/>
        </p:nvSpPr>
        <p:spPr>
          <a:xfrm>
            <a:off x="2460532" y="1156996"/>
            <a:ext cx="8130012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CA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611" y="-147145"/>
            <a:ext cx="11235559" cy="709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9930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Rectangle 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252" name="Title 1"/>
          <p:cNvSpPr>
            <a:spLocks noGrp="1"/>
          </p:cNvSpPr>
          <p:nvPr>
            <p:ph type="title"/>
          </p:nvPr>
        </p:nvSpPr>
        <p:spPr>
          <a:xfrm>
            <a:off x="2460532" y="457200"/>
            <a:ext cx="7988301" cy="69979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361188">
              <a:defRPr sz="2133" b="1"/>
            </a:pPr>
            <a:r>
              <a:rPr lang="en-US" sz="3200" dirty="0" smtClean="0"/>
              <a:t>Articulation Committee Support</a:t>
            </a:r>
            <a:endParaRPr sz="3200" b="0" dirty="0"/>
          </a:p>
        </p:txBody>
      </p:sp>
      <p:sp>
        <p:nvSpPr>
          <p:cNvPr id="2" name="TextBox 1"/>
          <p:cNvSpPr txBox="1"/>
          <p:nvPr/>
        </p:nvSpPr>
        <p:spPr>
          <a:xfrm>
            <a:off x="2502641" y="1528189"/>
            <a:ext cx="9064529" cy="40934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200" b="1" dirty="0" smtClean="0"/>
              <a:t>Questions:</a:t>
            </a: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200" dirty="0" smtClean="0"/>
              <a:t>Not all Committees may have the same answers, but ACAT Secretariat does commonly field these questions:</a:t>
            </a: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200" dirty="0" smtClean="0"/>
          </a:p>
          <a:p>
            <a:pPr marL="285750" marR="0" indent="-28575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entury Gothic"/>
              </a:rPr>
              <a:t>Can</a:t>
            </a:r>
            <a:r>
              <a:rPr kumimoji="0" lang="en-US" sz="2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entury Gothic"/>
              </a:rPr>
              <a:t> a PSI have multiple representatives on the committee?</a:t>
            </a:r>
          </a:p>
          <a:p>
            <a:pPr marL="285750" marR="0" indent="-28575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200" baseline="0" dirty="0" smtClean="0"/>
              <a:t>What</a:t>
            </a:r>
            <a:r>
              <a:rPr lang="en-US" sz="2200" dirty="0" smtClean="0"/>
              <a:t> is the procedure for Chair </a:t>
            </a:r>
            <a:r>
              <a:rPr lang="en-US" sz="2200" dirty="0" smtClean="0"/>
              <a:t>selection? </a:t>
            </a:r>
            <a:endParaRPr lang="en-US" sz="2200" dirty="0" smtClean="0"/>
          </a:p>
          <a:p>
            <a:pPr marL="342900" marR="0" indent="-3429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200" dirty="0" smtClean="0"/>
              <a:t>What </a:t>
            </a:r>
            <a:r>
              <a:rPr lang="en-US" sz="2200" dirty="0" smtClean="0"/>
              <a:t>types of representatives are a best fit at the table? </a:t>
            </a: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entury Gothic"/>
              </a:rPr>
              <a:t>	</a:t>
            </a:r>
            <a:r>
              <a:rPr lang="en-US" sz="2200" dirty="0"/>
              <a:t>M</a:t>
            </a:r>
            <a:r>
              <a:rPr kumimoji="0" lang="en-US" sz="2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entury Gothic"/>
              </a:rPr>
              <a:t>ay</a:t>
            </a:r>
            <a:r>
              <a:rPr kumimoji="0" lang="en-US" sz="2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entury Gothic"/>
              </a:rPr>
              <a:t> differ by size of institution</a:t>
            </a: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200" dirty="0" smtClean="0"/>
              <a:t>	E.g., instructional faculty, administrators, advisors, etc.</a:t>
            </a: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200" dirty="0"/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200" b="1" dirty="0" smtClean="0"/>
              <a:t>Fun Fact: </a:t>
            </a:r>
            <a:r>
              <a:rPr lang="en-US" sz="2200" dirty="0" smtClean="0"/>
              <a:t>We currently have 376 AC members. </a:t>
            </a: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7304679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Rectangle 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252" name="Title 1"/>
          <p:cNvSpPr>
            <a:spLocks noGrp="1"/>
          </p:cNvSpPr>
          <p:nvPr>
            <p:ph type="title"/>
          </p:nvPr>
        </p:nvSpPr>
        <p:spPr>
          <a:xfrm>
            <a:off x="2460532" y="457200"/>
            <a:ext cx="7988301" cy="69979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361188">
              <a:defRPr sz="2133" b="1"/>
            </a:pPr>
            <a:r>
              <a:rPr lang="en-US" sz="3200" dirty="0" smtClean="0"/>
              <a:t>Articulation Committee Support, cont.</a:t>
            </a:r>
            <a:endParaRPr sz="3200" b="0" dirty="0"/>
          </a:p>
        </p:txBody>
      </p:sp>
      <p:sp>
        <p:nvSpPr>
          <p:cNvPr id="2" name="TextBox 1"/>
          <p:cNvSpPr txBox="1"/>
          <p:nvPr/>
        </p:nvSpPr>
        <p:spPr>
          <a:xfrm>
            <a:off x="2460532" y="1772631"/>
            <a:ext cx="9064529" cy="36009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/>
              <a:t>Workflows:</a:t>
            </a:r>
          </a:p>
          <a:p>
            <a:pPr marL="285750" marR="0" indent="-28575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400" dirty="0" smtClean="0"/>
              <a:t>As part of the new website, all Articulation Committee members will have to enter their information via an online form (data standards!)</a:t>
            </a:r>
          </a:p>
          <a:p>
            <a:pPr marL="285750" marR="0" indent="-28575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400" dirty="0" smtClean="0"/>
              <a:t>The form will have join/replace/withdraw functions. </a:t>
            </a:r>
          </a:p>
          <a:p>
            <a:pPr marL="285750" marR="0" indent="-28575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400" dirty="0" smtClean="0"/>
              <a:t>We will also contact each VPA once a year with their PSI’s committee representatives. </a:t>
            </a:r>
          </a:p>
          <a:p>
            <a:pPr marL="285750" marR="0" indent="-28575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400" dirty="0" smtClean="0"/>
              <a:t>We will have RSVP forms as well, for all meetings. </a:t>
            </a:r>
            <a:endParaRPr kumimoji="0" lang="en-US" sz="24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sym typeface="Century Gothic"/>
            </a:endParaRP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aseline="0" dirty="0"/>
              <a:t>	</a:t>
            </a:r>
            <a:endParaRPr kumimoji="0" lang="en-CA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803340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Rectangle 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sp>
        <p:nvSpPr>
          <p:cNvPr id="252" name="Title 1"/>
          <p:cNvSpPr>
            <a:spLocks noGrp="1"/>
          </p:cNvSpPr>
          <p:nvPr>
            <p:ph type="title"/>
          </p:nvPr>
        </p:nvSpPr>
        <p:spPr>
          <a:xfrm>
            <a:off x="2460532" y="457200"/>
            <a:ext cx="7988301" cy="69979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361188">
              <a:defRPr sz="2133" b="1"/>
            </a:pPr>
            <a:r>
              <a:rPr lang="en-US" sz="3200" dirty="0" smtClean="0"/>
              <a:t>LPS Tools</a:t>
            </a:r>
            <a:r>
              <a:rPr sz="3200" dirty="0" smtClean="0"/>
              <a:t> </a:t>
            </a:r>
            <a:r>
              <a:rPr lang="en-US" sz="3200" dirty="0" smtClean="0"/>
              <a:t>Next Steps</a:t>
            </a:r>
            <a:endParaRPr sz="3200" b="0" dirty="0"/>
          </a:p>
        </p:txBody>
      </p:sp>
      <p:sp>
        <p:nvSpPr>
          <p:cNvPr id="253" name="Rectangle 2"/>
          <p:cNvSpPr/>
          <p:nvPr/>
        </p:nvSpPr>
        <p:spPr>
          <a:xfrm>
            <a:off x="2637817" y="1428503"/>
            <a:ext cx="8528595" cy="4909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indent="73025">
              <a:lnSpc>
                <a:spcPct val="80000"/>
              </a:lnSpc>
              <a:spcBef>
                <a:spcPts val="500"/>
              </a:spcBef>
              <a:defRPr sz="2200" b="1"/>
            </a:pPr>
            <a:r>
              <a:rPr sz="2400" dirty="0" smtClean="0"/>
              <a:t>Completion </a:t>
            </a:r>
            <a:r>
              <a:rPr sz="2400" dirty="0"/>
              <a:t>of the TCES </a:t>
            </a:r>
          </a:p>
          <a:p>
            <a:pPr marL="415925" indent="-34290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buFont typeface="Arial" panose="020B0604020202020204" pitchFamily="34" charset="0"/>
              <a:buChar char="•"/>
              <a:defRPr sz="2000"/>
            </a:pPr>
            <a:r>
              <a:rPr sz="2400" dirty="0"/>
              <a:t>Late May –TCES in UAT and ready for LPS users/PSIs to </a:t>
            </a:r>
            <a:r>
              <a:rPr sz="2400" dirty="0" smtClean="0"/>
              <a:t>test</a:t>
            </a:r>
            <a:endParaRPr lang="en-US" sz="2400" dirty="0" smtClean="0"/>
          </a:p>
          <a:p>
            <a:pPr indent="73025">
              <a:lnSpc>
                <a:spcPct val="80000"/>
              </a:lnSpc>
              <a:spcBef>
                <a:spcPts val="500"/>
              </a:spcBef>
              <a:defRPr sz="2200" b="1"/>
            </a:pPr>
            <a:endParaRPr lang="en-US" sz="2400" dirty="0" smtClean="0"/>
          </a:p>
          <a:p>
            <a:pPr indent="73025">
              <a:lnSpc>
                <a:spcPct val="80000"/>
              </a:lnSpc>
              <a:spcBef>
                <a:spcPts val="500"/>
              </a:spcBef>
              <a:defRPr sz="2200" b="1"/>
            </a:pPr>
            <a:r>
              <a:rPr lang="en-US" sz="2400" dirty="0" smtClean="0"/>
              <a:t>S</a:t>
            </a:r>
            <a:r>
              <a:rPr sz="2400" dirty="0" smtClean="0"/>
              <a:t>takeholder Tools Planning and Estimated </a:t>
            </a:r>
            <a:r>
              <a:rPr lang="en-US" sz="2400" dirty="0" smtClean="0"/>
              <a:t>Release </a:t>
            </a:r>
            <a:r>
              <a:rPr sz="2400" dirty="0" smtClean="0"/>
              <a:t>Dates (201</a:t>
            </a:r>
            <a:r>
              <a:rPr lang="en-US" sz="2400" dirty="0" smtClean="0"/>
              <a:t>7</a:t>
            </a:r>
            <a:r>
              <a:rPr sz="2400" dirty="0" smtClean="0"/>
              <a:t>-18)</a:t>
            </a:r>
          </a:p>
          <a:p>
            <a:pPr marL="415925" indent="-34290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buFont typeface="Arial" panose="020B0604020202020204" pitchFamily="34" charset="0"/>
              <a:buChar char="•"/>
              <a:defRPr sz="2000"/>
            </a:pPr>
            <a:r>
              <a:rPr lang="en-US" sz="2400" dirty="0" smtClean="0"/>
              <a:t>In Progress: </a:t>
            </a:r>
            <a:r>
              <a:rPr sz="2400" dirty="0" smtClean="0"/>
              <a:t>Dual </a:t>
            </a:r>
            <a:r>
              <a:rPr sz="2400" dirty="0"/>
              <a:t>Credit </a:t>
            </a:r>
            <a:r>
              <a:rPr lang="en-US" sz="2400" dirty="0" smtClean="0"/>
              <a:t>and </a:t>
            </a:r>
            <a:r>
              <a:rPr sz="2400" dirty="0" smtClean="0"/>
              <a:t>Prior </a:t>
            </a:r>
            <a:r>
              <a:rPr sz="2400" dirty="0"/>
              <a:t>Learning Assessment and Recognition (PLAR) Project Requirements and Charter </a:t>
            </a:r>
          </a:p>
          <a:p>
            <a:pPr marL="415925" indent="-34290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buFont typeface="Arial" panose="020B0604020202020204" pitchFamily="34" charset="0"/>
              <a:buChar char="•"/>
              <a:defRPr sz="2000"/>
            </a:pPr>
            <a:r>
              <a:rPr sz="2400" dirty="0" smtClean="0"/>
              <a:t>Apr</a:t>
            </a:r>
            <a:r>
              <a:rPr lang="en-US" sz="2400" dirty="0" smtClean="0"/>
              <a:t>il</a:t>
            </a:r>
            <a:r>
              <a:rPr sz="2400" dirty="0" smtClean="0"/>
              <a:t>-June –ACAT </a:t>
            </a:r>
            <a:r>
              <a:rPr sz="2400" dirty="0"/>
              <a:t>Website Modernization project </a:t>
            </a:r>
            <a:r>
              <a:rPr sz="2400" dirty="0" smtClean="0"/>
              <a:t>underway</a:t>
            </a:r>
            <a:endParaRPr lang="en-US" sz="2400" dirty="0" smtClean="0"/>
          </a:p>
          <a:p>
            <a:pPr marL="415925" indent="-34290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buFont typeface="Arial" panose="020B0604020202020204" pitchFamily="34" charset="0"/>
              <a:buChar char="•"/>
              <a:defRPr sz="2000"/>
            </a:pPr>
            <a:r>
              <a:rPr lang="en-US" sz="2400" dirty="0" smtClean="0">
                <a:solidFill>
                  <a:schemeClr val="tx1"/>
                </a:solidFill>
              </a:rPr>
              <a:t>May-June – Optimization of Search Tools to increase performance speed</a:t>
            </a:r>
            <a:endParaRPr sz="2400" dirty="0">
              <a:solidFill>
                <a:schemeClr val="tx1"/>
              </a:solidFill>
            </a:endParaRPr>
          </a:p>
          <a:p>
            <a:pPr marL="415925" indent="-34290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buFont typeface="Arial" panose="020B0604020202020204" pitchFamily="34" charset="0"/>
              <a:buChar char="•"/>
              <a:defRPr sz="2000"/>
            </a:pPr>
            <a:r>
              <a:rPr sz="2400" dirty="0"/>
              <a:t>TBA – Business Intelligence and Communication Tools Requirements </a:t>
            </a:r>
          </a:p>
        </p:txBody>
      </p:sp>
    </p:spTree>
    <p:extLst>
      <p:ext uri="{BB962C8B-B14F-4D97-AF65-F5344CB8AC3E}">
        <p14:creationId xmlns:p14="http://schemas.microsoft.com/office/powerpoint/2010/main" val="28841702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Rectangle 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sp>
        <p:nvSpPr>
          <p:cNvPr id="264" name="Title 1"/>
          <p:cNvSpPr>
            <a:spLocks noGrp="1"/>
          </p:cNvSpPr>
          <p:nvPr>
            <p:ph type="title"/>
          </p:nvPr>
        </p:nvSpPr>
        <p:spPr>
          <a:xfrm>
            <a:off x="2470409" y="354563"/>
            <a:ext cx="7420041" cy="637635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333756">
              <a:defRPr sz="1825" b="1"/>
            </a:lvl1pPr>
          </a:lstStyle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3100" dirty="0" smtClean="0"/>
              <a:t>Communications toolkit </a:t>
            </a:r>
            <a:endParaRPr sz="3100" dirty="0"/>
          </a:p>
        </p:txBody>
      </p:sp>
      <p:sp>
        <p:nvSpPr>
          <p:cNvPr id="265" name="Rectangle 7"/>
          <p:cNvSpPr/>
          <p:nvPr/>
        </p:nvSpPr>
        <p:spPr>
          <a:xfrm>
            <a:off x="2073368" y="1145800"/>
            <a:ext cx="9431061" cy="2365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987425" lvl="1" indent="-45720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buFont typeface="Arial" panose="020B0604020202020204" pitchFamily="34" charset="0"/>
              <a:buChar char="•"/>
              <a:defRPr sz="1400"/>
            </a:pPr>
            <a:r>
              <a:rPr sz="2800" dirty="0" smtClean="0"/>
              <a:t>Static </a:t>
            </a:r>
            <a:r>
              <a:rPr sz="2800" dirty="0"/>
              <a:t>banners that link directly to the Transfer Alberta website</a:t>
            </a:r>
          </a:p>
          <a:p>
            <a:pPr marL="987425" lvl="1" indent="-45720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buFont typeface="Arial" panose="020B0604020202020204" pitchFamily="34" charset="0"/>
              <a:buChar char="•"/>
              <a:defRPr sz="1400"/>
            </a:pPr>
            <a:r>
              <a:rPr sz="2800" dirty="0"/>
              <a:t>30 second information video</a:t>
            </a:r>
          </a:p>
          <a:p>
            <a:pPr marL="987425" lvl="1" indent="-45720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buFont typeface="Arial" panose="020B0604020202020204" pitchFamily="34" charset="0"/>
              <a:buChar char="•"/>
              <a:defRPr sz="1400"/>
            </a:pPr>
            <a:r>
              <a:rPr sz="2800" dirty="0"/>
              <a:t>Transfer Alberta poster asset</a:t>
            </a:r>
          </a:p>
          <a:p>
            <a:pPr marL="987425" lvl="1" indent="-45720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buFont typeface="Arial" panose="020B0604020202020204" pitchFamily="34" charset="0"/>
              <a:buChar char="•"/>
              <a:defRPr sz="1400"/>
            </a:pPr>
            <a:r>
              <a:rPr sz="2800" dirty="0"/>
              <a:t>Transfer Alberta post card asset</a:t>
            </a:r>
          </a:p>
          <a:p>
            <a:pPr marL="987425" lvl="1" indent="-45720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buFont typeface="Arial" panose="020B0604020202020204" pitchFamily="34" charset="0"/>
              <a:buChar char="•"/>
              <a:defRPr sz="1400"/>
            </a:pPr>
            <a:r>
              <a:rPr sz="2800" dirty="0"/>
              <a:t>Special </a:t>
            </a:r>
            <a:r>
              <a:rPr sz="2800" i="1" dirty="0"/>
              <a:t>Spotlight</a:t>
            </a:r>
            <a:r>
              <a:rPr sz="2800" dirty="0"/>
              <a:t> Issue/Fact Sheet 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331" y="4749281"/>
            <a:ext cx="9245600" cy="121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2511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Rectangle 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sp>
        <p:nvSpPr>
          <p:cNvPr id="264" name="Title 1"/>
          <p:cNvSpPr>
            <a:spLocks noGrp="1"/>
          </p:cNvSpPr>
          <p:nvPr>
            <p:ph type="title"/>
          </p:nvPr>
        </p:nvSpPr>
        <p:spPr>
          <a:xfrm>
            <a:off x="2470409" y="354563"/>
            <a:ext cx="7420041" cy="637635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333756">
              <a:defRPr sz="1825" b="1"/>
            </a:lvl1pPr>
          </a:lstStyle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3100" dirty="0" smtClean="0"/>
              <a:t>Feedback Requested on: </a:t>
            </a:r>
            <a:endParaRPr sz="3100" dirty="0"/>
          </a:p>
        </p:txBody>
      </p:sp>
      <p:sp>
        <p:nvSpPr>
          <p:cNvPr id="265" name="Rectangle 7"/>
          <p:cNvSpPr/>
          <p:nvPr/>
        </p:nvSpPr>
        <p:spPr>
          <a:xfrm>
            <a:off x="1957349" y="1274151"/>
            <a:ext cx="9431061" cy="4245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873125" lvl="1" indent="-34290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buFont typeface="Arial" panose="020B0604020202020204" pitchFamily="34" charset="0"/>
              <a:buChar char="•"/>
              <a:defRPr sz="1400"/>
            </a:pPr>
            <a:r>
              <a:rPr lang="en-US" sz="2400" dirty="0" smtClean="0"/>
              <a:t>student facing content on Transfer Alberta website </a:t>
            </a:r>
          </a:p>
          <a:p>
            <a:pPr marL="873125" lvl="1" indent="-34290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buFont typeface="Arial" panose="020B0604020202020204" pitchFamily="34" charset="0"/>
              <a:buChar char="•"/>
              <a:defRPr sz="1400"/>
            </a:pPr>
            <a:r>
              <a:rPr lang="en-US" sz="2400" dirty="0" smtClean="0"/>
              <a:t>articulation workflow issues </a:t>
            </a:r>
          </a:p>
          <a:p>
            <a:pPr marL="873125" lvl="1" indent="-34290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buFont typeface="Arial" panose="020B0604020202020204" pitchFamily="34" charset="0"/>
              <a:buChar char="•"/>
              <a:defRPr sz="1400"/>
            </a:pPr>
            <a:r>
              <a:rPr lang="en-US" sz="2400" dirty="0" smtClean="0"/>
              <a:t>AC questions, AC webpages </a:t>
            </a:r>
          </a:p>
          <a:p>
            <a:pPr marL="873125" lvl="1" indent="-34290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buFont typeface="Arial" panose="020B0604020202020204" pitchFamily="34" charset="0"/>
              <a:buChar char="•"/>
              <a:defRPr sz="1400"/>
            </a:pPr>
            <a:r>
              <a:rPr lang="en-US" sz="2400" dirty="0"/>
              <a:t>t</a:t>
            </a:r>
            <a:r>
              <a:rPr lang="en-US" sz="2400" dirty="0" smtClean="0"/>
              <a:t>he ACAT website as a whole </a:t>
            </a:r>
          </a:p>
          <a:p>
            <a:pPr marL="815975" lvl="1" indent="-28575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buChar char="❖"/>
              <a:defRPr sz="1400"/>
            </a:pPr>
            <a:endParaRPr lang="en-US" sz="2400" dirty="0"/>
          </a:p>
          <a:p>
            <a:pPr marL="530225" lvl="1" indent="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defRPr sz="1400"/>
            </a:pPr>
            <a:r>
              <a:rPr lang="en-US" sz="2400" dirty="0" smtClean="0"/>
              <a:t>The goal is to create and sustain articulation committees, so that more transfer opportunities can be developed for our students.</a:t>
            </a:r>
          </a:p>
          <a:p>
            <a:pPr marL="815975" lvl="1" indent="-28575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buChar char="❖"/>
              <a:defRPr sz="1400"/>
            </a:pPr>
            <a:endParaRPr lang="en-US" sz="2800" dirty="0" smtClean="0"/>
          </a:p>
          <a:p>
            <a:pPr marL="530225" lvl="1" indent="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defRPr sz="1400"/>
            </a:pPr>
            <a:r>
              <a:rPr lang="en-US" sz="2800" dirty="0" smtClean="0"/>
              <a:t>Email; text; </a:t>
            </a:r>
            <a:r>
              <a:rPr lang="en-US" sz="2800" dirty="0" err="1" smtClean="0"/>
              <a:t>vm</a:t>
            </a:r>
            <a:r>
              <a:rPr lang="en-US" sz="2800" dirty="0" smtClean="0"/>
              <a:t>, etc. </a:t>
            </a:r>
            <a:r>
              <a:rPr lang="en-US" sz="2800" dirty="0" smtClean="0">
                <a:hlinkClick r:id="rId2"/>
              </a:rPr>
              <a:t>clare.ard@gov.ab.ca</a:t>
            </a:r>
            <a:r>
              <a:rPr lang="en-US" sz="2800" dirty="0" smtClean="0"/>
              <a:t>; 780.690.2772</a:t>
            </a:r>
          </a:p>
          <a:p>
            <a:pPr marL="815975" lvl="1" indent="-285750">
              <a:lnSpc>
                <a:spcPct val="80000"/>
              </a:lnSpc>
              <a:spcBef>
                <a:spcPts val="400"/>
              </a:spcBef>
              <a:buClr>
                <a:srgbClr val="6F3F0C"/>
              </a:buClr>
              <a:buSzPct val="80000"/>
              <a:buChar char="❖"/>
              <a:defRPr sz="1400"/>
            </a:pPr>
            <a:endParaRPr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89" y="5519416"/>
            <a:ext cx="8481522" cy="110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60251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0000FF"/>
      </a:hlink>
      <a:folHlink>
        <a:srgbClr val="FF00FF"/>
      </a:folHlink>
    </a:clrScheme>
    <a:fontScheme name="Wisp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Wisp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rnd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5875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isp">
  <a:themeElements>
    <a:clrScheme name="Wisp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0000FF"/>
      </a:hlink>
      <a:folHlink>
        <a:srgbClr val="FF00FF"/>
      </a:folHlink>
    </a:clrScheme>
    <a:fontScheme name="Wisp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Wisp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rnd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5875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937</Words>
  <Application>Microsoft Office PowerPoint</Application>
  <PresentationFormat>Widescreen</PresentationFormat>
  <Paragraphs>207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Century Gothic</vt:lpstr>
      <vt:lpstr>Wisp</vt:lpstr>
      <vt:lpstr>Alberta’s New Learner Pathways System (LPS)tools and proposed ACAT website</vt:lpstr>
      <vt:lpstr>Topics</vt:lpstr>
      <vt:lpstr>Student Pathways Gaps Identified</vt:lpstr>
      <vt:lpstr>The Alberta Transfer System</vt:lpstr>
      <vt:lpstr>New Learner Pathways System Principles</vt:lpstr>
      <vt:lpstr>New Learner Pathways System Principles continued</vt:lpstr>
      <vt:lpstr>Schematic of the LPS</vt:lpstr>
      <vt:lpstr>LPS Data Standards </vt:lpstr>
      <vt:lpstr>Transfer Credit Evaluation System (TCES) Prototype Screen Shot</vt:lpstr>
      <vt:lpstr>Transfer Credit Evaluation System (TCES) Prototype Screen Shot</vt:lpstr>
      <vt:lpstr>Transfer Alberta Website and Search Tool/Mobile App</vt:lpstr>
      <vt:lpstr>What else is on the Transfer Alberta Website?</vt:lpstr>
      <vt:lpstr>ACAT Website Redesign in Progress</vt:lpstr>
      <vt:lpstr>ACAT Website Redesign in Progress</vt:lpstr>
      <vt:lpstr>Articulation Committee pages</vt:lpstr>
      <vt:lpstr>Articulation Committee pages</vt:lpstr>
      <vt:lpstr>Articulation Committee Support</vt:lpstr>
      <vt:lpstr>Articulation Committee Support, cont.</vt:lpstr>
      <vt:lpstr>LPS Tools Next Steps</vt:lpstr>
      <vt:lpstr>      Communications toolkit </vt:lpstr>
      <vt:lpstr>      Feedback Requested on: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Alberta’s New Learner Pathways System (LPS)</dc:title>
  <dc:creator>Eric Dohei</dc:creator>
  <cp:lastModifiedBy>Clare Ard</cp:lastModifiedBy>
  <cp:revision>29</cp:revision>
  <cp:lastPrinted>2017-05-15T19:29:19Z</cp:lastPrinted>
  <dcterms:modified xsi:type="dcterms:W3CDTF">2017-05-15T19:30:55Z</dcterms:modified>
</cp:coreProperties>
</file>